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0">
          <p15:clr>
            <a:srgbClr val="A4A3A4"/>
          </p15:clr>
        </p15:guide>
        <p15:guide id="2" pos="29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B9BF"/>
    <a:srgbClr val="C5D7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0" autoAdjust="0"/>
    <p:restoredTop sz="94694"/>
  </p:normalViewPr>
  <p:slideViewPr>
    <p:cSldViewPr>
      <p:cViewPr varScale="1">
        <p:scale>
          <a:sx n="161" d="100"/>
          <a:sy n="161" d="100"/>
        </p:scale>
        <p:origin x="360" y="200"/>
      </p:cViewPr>
      <p:guideLst>
        <p:guide orient="horz" pos="1650"/>
        <p:guide pos="296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66" d="100"/>
          <a:sy n="66" d="100"/>
        </p:scale>
        <p:origin x="0" y="0"/>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0EF6D0-35DE-46DA-9024-878383548039}" type="datetimeFigureOut">
              <a:rPr lang="zh-CN" altLang="en-US" smtClean="0"/>
              <a:t>2024/12/18</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a:lstStyle/>
          <a:p>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47B0F0-1C74-41BB-B028-C355F39BC7E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幻灯片图像占位符 1"/>
          <p:cNvSpPr>
            <a:spLocks noGrp="1" noRot="1" noChangeAspect="1"/>
          </p:cNvSpPr>
          <p:nvPr>
            <p:ph type="sldImg"/>
          </p:nvPr>
        </p:nvSpPr>
        <p:spPr/>
        <p:txBody>
          <a:bodyPr/>
          <a:lstStyle/>
          <a:p>
            <a:endParaRPr/>
          </a:p>
        </p:txBody>
      </p:sp>
      <p:sp>
        <p:nvSpPr>
          <p:cNvPr id="31" name="备注占位符 2"/>
          <p:cNvSpPr>
            <a:spLocks noGrp="1"/>
          </p:cNvSpPr>
          <p:nvPr>
            <p:ph type="body" idx="1"/>
          </p:nvPr>
        </p:nvSpPr>
        <p:spPr/>
        <p:txBody>
          <a:bodyPr/>
          <a:lstStyle/>
          <a:p>
            <a:endParaRPr lang="zh-CN"/>
          </a:p>
        </p:txBody>
      </p:sp>
      <p:sp>
        <p:nvSpPr>
          <p:cNvPr id="32" name="灯片编号占位符 3"/>
          <p:cNvSpPr>
            <a:spLocks noGrp="1"/>
          </p:cNvSpPr>
          <p:nvPr>
            <p:ph type="sldNum" sz="quarter" idx="10"/>
          </p:nvPr>
        </p:nvSpPr>
        <p:spPr/>
        <p:txBody>
          <a:bodyPr/>
          <a:lstStyle/>
          <a:p>
            <a:fld id="{6F47B0F0-1C74-41BB-B028-C355F39BC7E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幻灯片图像占位符 1"/>
          <p:cNvSpPr>
            <a:spLocks noGrp="1" noRot="1" noChangeAspect="1"/>
          </p:cNvSpPr>
          <p:nvPr>
            <p:ph type="sldImg"/>
          </p:nvPr>
        </p:nvSpPr>
        <p:spPr/>
        <p:txBody>
          <a:bodyPr/>
          <a:lstStyle/>
          <a:p>
            <a:endParaRPr/>
          </a:p>
        </p:txBody>
      </p:sp>
      <p:sp>
        <p:nvSpPr>
          <p:cNvPr id="15" name="备注占位符 2"/>
          <p:cNvSpPr>
            <a:spLocks noGrp="1"/>
          </p:cNvSpPr>
          <p:nvPr>
            <p:ph type="body" idx="1"/>
          </p:nvPr>
        </p:nvSpPr>
        <p:spPr/>
        <p:txBody>
          <a:bodyPr/>
          <a:lstStyle/>
          <a:p>
            <a:endParaRPr sz="1200">
              <a:solidFill>
                <a:srgbClr val="000000">
                  <a:alpha val="100000"/>
                </a:srgbClr>
              </a:solidFill>
              <a:latin typeface="等线"/>
              <a:ea typeface="等线"/>
              <a:cs typeface="+mn-cs"/>
            </a:endParaRPr>
          </a:p>
        </p:txBody>
      </p:sp>
      <p:sp>
        <p:nvSpPr>
          <p:cNvPr id="16" name="灯片编号占位符 3"/>
          <p:cNvSpPr>
            <a:spLocks noGrp="1"/>
          </p:cNvSpPr>
          <p:nvPr>
            <p:ph type="sldNum" sz="quarter" idx="10"/>
          </p:nvPr>
        </p:nvSpPr>
        <p:spPr/>
        <p:txBody>
          <a:bodyPr/>
          <a:lstStyle/>
          <a:p>
            <a:fld id="{6F47B0F0-1C74-41BB-B028-C355F39BC7E6}"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幻灯片图像占位符 1"/>
          <p:cNvSpPr>
            <a:spLocks noGrp="1" noRot="1" noChangeAspect="1"/>
          </p:cNvSpPr>
          <p:nvPr>
            <p:ph type="sldImg"/>
          </p:nvPr>
        </p:nvSpPr>
        <p:spPr/>
        <p:txBody>
          <a:bodyPr/>
          <a:lstStyle/>
          <a:p>
            <a:endParaRPr/>
          </a:p>
        </p:txBody>
      </p:sp>
      <p:sp>
        <p:nvSpPr>
          <p:cNvPr id="19" name="备注占位符 2"/>
          <p:cNvSpPr>
            <a:spLocks noGrp="1"/>
          </p:cNvSpPr>
          <p:nvPr>
            <p:ph type="body" idx="1"/>
          </p:nvPr>
        </p:nvSpPr>
        <p:spPr/>
        <p:txBody>
          <a:bodyPr/>
          <a:lstStyle/>
          <a:p>
            <a:r>
              <a:rPr lang="zh-CN" altLang="en-US"/>
              <a:t>www.v5ppt.com</a:t>
            </a:r>
            <a:endParaRPr/>
          </a:p>
        </p:txBody>
      </p:sp>
      <p:sp>
        <p:nvSpPr>
          <p:cNvPr id="20" name="灯片编号占位符 3"/>
          <p:cNvSpPr>
            <a:spLocks noGrp="1"/>
          </p:cNvSpPr>
          <p:nvPr>
            <p:ph type="sldNum" sz="quarter" idx="10"/>
          </p:nvPr>
        </p:nvSpPr>
        <p:spPr/>
        <p:txBody>
          <a:bodyPr/>
          <a:lstStyle/>
          <a:p>
            <a:fld id="{25432CAF-49F6-421F-9490-E47DD0DF80AB}"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幻灯片图像占位符 1"/>
          <p:cNvSpPr>
            <a:spLocks noGrp="1" noRot="1" noChangeAspect="1"/>
          </p:cNvSpPr>
          <p:nvPr>
            <p:ph type="sldImg"/>
          </p:nvPr>
        </p:nvSpPr>
        <p:spPr/>
        <p:txBody>
          <a:bodyPr/>
          <a:lstStyle/>
          <a:p>
            <a:endParaRPr/>
          </a:p>
        </p:txBody>
      </p:sp>
      <p:sp>
        <p:nvSpPr>
          <p:cNvPr id="23" name="备注占位符 2"/>
          <p:cNvSpPr>
            <a:spLocks noGrp="1"/>
          </p:cNvSpPr>
          <p:nvPr>
            <p:ph type="body" idx="1"/>
          </p:nvPr>
        </p:nvSpPr>
        <p:spPr/>
        <p:txBody>
          <a:bodyPr/>
          <a:lstStyle/>
          <a:p>
            <a:r>
              <a:rPr lang="zh-CN" altLang="en-US"/>
              <a:t>www.v5ppt.com</a:t>
            </a:r>
            <a:endParaRPr/>
          </a:p>
        </p:txBody>
      </p:sp>
      <p:sp>
        <p:nvSpPr>
          <p:cNvPr id="24" name="灯片编号占位符 3"/>
          <p:cNvSpPr>
            <a:spLocks noGrp="1"/>
          </p:cNvSpPr>
          <p:nvPr>
            <p:ph type="sldNum" sz="quarter" idx="10"/>
          </p:nvPr>
        </p:nvSpPr>
        <p:spPr/>
        <p:txBody>
          <a:bodyPr/>
          <a:lstStyle/>
          <a:p>
            <a:fld id="{6F47B0F0-1C74-41BB-B028-C355F39BC7E6}"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幻灯片图像占位符 1"/>
          <p:cNvSpPr>
            <a:spLocks noGrp="1" noRot="1" noChangeAspect="1"/>
          </p:cNvSpPr>
          <p:nvPr>
            <p:ph type="sldImg"/>
          </p:nvPr>
        </p:nvSpPr>
        <p:spPr/>
        <p:txBody>
          <a:bodyPr/>
          <a:lstStyle/>
          <a:p>
            <a:endParaRPr/>
          </a:p>
        </p:txBody>
      </p:sp>
      <p:sp>
        <p:nvSpPr>
          <p:cNvPr id="27" name="备注占位符 2"/>
          <p:cNvSpPr>
            <a:spLocks noGrp="1"/>
          </p:cNvSpPr>
          <p:nvPr>
            <p:ph type="body" idx="1"/>
          </p:nvPr>
        </p:nvSpPr>
        <p:spPr/>
        <p:txBody>
          <a:bodyPr/>
          <a:lstStyle/>
          <a:p>
            <a:r>
              <a:rPr lang="zh-CN" altLang="en-US"/>
              <a:t>www.v5ppt.com</a:t>
            </a:r>
            <a:endParaRPr/>
          </a:p>
        </p:txBody>
      </p:sp>
      <p:sp>
        <p:nvSpPr>
          <p:cNvPr id="28" name="灯片编号占位符 3"/>
          <p:cNvSpPr>
            <a:spLocks noGrp="1"/>
          </p:cNvSpPr>
          <p:nvPr>
            <p:ph type="sldNum" sz="quarter" idx="10"/>
          </p:nvPr>
        </p:nvSpPr>
        <p:spPr/>
        <p:txBody>
          <a:bodyPr/>
          <a:lstStyle/>
          <a:p>
            <a:fld id="{931D7F5D-4814-4A6E-BC59-7E828A123DB4}" type="slidenum">
              <a:rPr lang="zh-CN" altLang="en-US" smtClean="0"/>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幻灯片图像占位符 1"/>
          <p:cNvSpPr>
            <a:spLocks noGrp="1" noRot="1" noChangeAspect="1"/>
          </p:cNvSpPr>
          <p:nvPr>
            <p:ph type="sldImg"/>
          </p:nvPr>
        </p:nvSpPr>
        <p:spPr/>
        <p:txBody>
          <a:bodyPr/>
          <a:lstStyle/>
          <a:p>
            <a:endParaRPr/>
          </a:p>
        </p:txBody>
      </p:sp>
      <p:sp>
        <p:nvSpPr>
          <p:cNvPr id="35" name="备注占位符 2"/>
          <p:cNvSpPr>
            <a:spLocks noGrp="1"/>
          </p:cNvSpPr>
          <p:nvPr>
            <p:ph type="body" idx="1"/>
          </p:nvPr>
        </p:nvSpPr>
        <p:spPr/>
        <p:txBody>
          <a:bodyPr/>
          <a:lstStyle/>
          <a:p>
            <a:r>
              <a:rPr lang="zh-CN" altLang="en-US"/>
              <a:t>www.v5ppt.com</a:t>
            </a:r>
            <a:endParaRPr/>
          </a:p>
        </p:txBody>
      </p:sp>
      <p:sp>
        <p:nvSpPr>
          <p:cNvPr id="36" name="灯片编号占位符 3"/>
          <p:cNvSpPr>
            <a:spLocks noGrp="1"/>
          </p:cNvSpPr>
          <p:nvPr>
            <p:ph type="sldNum" sz="quarter" idx="10"/>
          </p:nvPr>
        </p:nvSpPr>
        <p:spPr/>
        <p:txBody>
          <a:bodyPr/>
          <a:lstStyle/>
          <a:p>
            <a:fld id="{6F47B0F0-1C74-41BB-B028-C355F39BC7E6}"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幻灯片图像占位符 1"/>
          <p:cNvSpPr>
            <a:spLocks noGrp="1" noRot="1" noChangeAspect="1"/>
          </p:cNvSpPr>
          <p:nvPr>
            <p:ph type="sldImg"/>
          </p:nvPr>
        </p:nvSpPr>
        <p:spPr/>
        <p:txBody>
          <a:bodyPr/>
          <a:lstStyle/>
          <a:p>
            <a:endParaRPr/>
          </a:p>
        </p:txBody>
      </p:sp>
      <p:sp>
        <p:nvSpPr>
          <p:cNvPr id="39" name="备注占位符 2"/>
          <p:cNvSpPr>
            <a:spLocks noGrp="1"/>
          </p:cNvSpPr>
          <p:nvPr>
            <p:ph type="body" idx="1"/>
          </p:nvPr>
        </p:nvSpPr>
        <p:spPr/>
        <p:txBody>
          <a:bodyPr/>
          <a:lstStyle/>
          <a:p>
            <a:r>
              <a:rPr lang="zh-CN" altLang="en-US"/>
              <a:t>www.v5ppt.com</a:t>
            </a:r>
            <a:endParaRPr/>
          </a:p>
        </p:txBody>
      </p:sp>
      <p:sp>
        <p:nvSpPr>
          <p:cNvPr id="40" name="灯片编号占位符 3"/>
          <p:cNvSpPr>
            <a:spLocks noGrp="1"/>
          </p:cNvSpPr>
          <p:nvPr>
            <p:ph type="sldNum" sz="quarter" idx="10"/>
          </p:nvPr>
        </p:nvSpPr>
        <p:spPr/>
        <p:txBody>
          <a:bodyPr/>
          <a:lstStyle/>
          <a:p>
            <a:pPr>
              <a:defRPr/>
            </a:pPr>
            <a:fld id="{BFD5AA25-83E5-4DE0-929C-E48B54D0E038}"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幻灯片图像占位符 1"/>
          <p:cNvSpPr>
            <a:spLocks noGrp="1" noRot="1" noChangeAspect="1"/>
          </p:cNvSpPr>
          <p:nvPr>
            <p:ph type="sldImg"/>
          </p:nvPr>
        </p:nvSpPr>
        <p:spPr/>
        <p:txBody>
          <a:bodyPr/>
          <a:lstStyle/>
          <a:p>
            <a:endParaRPr/>
          </a:p>
        </p:txBody>
      </p:sp>
      <p:sp>
        <p:nvSpPr>
          <p:cNvPr id="43" name="备注占位符 2"/>
          <p:cNvSpPr>
            <a:spLocks noGrp="1"/>
          </p:cNvSpPr>
          <p:nvPr>
            <p:ph type="body" idx="1"/>
          </p:nvPr>
        </p:nvSpPr>
        <p:spPr/>
        <p:txBody>
          <a:bodyPr/>
          <a:lstStyle/>
          <a:p>
            <a:r>
              <a:rPr lang="zh-CN" altLang="en-US"/>
              <a:t>www.v5ppt.com</a:t>
            </a:r>
            <a:endParaRPr/>
          </a:p>
        </p:txBody>
      </p:sp>
      <p:sp>
        <p:nvSpPr>
          <p:cNvPr id="44" name="灯片编号占位符 3"/>
          <p:cNvSpPr>
            <a:spLocks noGrp="1"/>
          </p:cNvSpPr>
          <p:nvPr>
            <p:ph type="sldNum" sz="quarter" idx="10"/>
          </p:nvPr>
        </p:nvSpPr>
        <p:spPr/>
        <p:txBody>
          <a:bodyPr/>
          <a:lstStyle/>
          <a:p>
            <a:fld id="{6F47B0F0-1C74-41BB-B028-C355F39BC7E6}"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幻灯片图像占位符 1"/>
          <p:cNvSpPr>
            <a:spLocks noGrp="1" noRot="1" noChangeAspect="1"/>
          </p:cNvSpPr>
          <p:nvPr>
            <p:ph type="sldImg"/>
          </p:nvPr>
        </p:nvSpPr>
        <p:spPr/>
        <p:txBody>
          <a:bodyPr/>
          <a:lstStyle/>
          <a:p>
            <a:endParaRPr/>
          </a:p>
        </p:txBody>
      </p:sp>
      <p:sp>
        <p:nvSpPr>
          <p:cNvPr id="47" name="备注占位符 2"/>
          <p:cNvSpPr>
            <a:spLocks noGrp="1"/>
          </p:cNvSpPr>
          <p:nvPr>
            <p:ph type="body" idx="1"/>
          </p:nvPr>
        </p:nvSpPr>
        <p:spPr/>
        <p:txBody>
          <a:bodyPr/>
          <a:lstStyle/>
          <a:p>
            <a:r>
              <a:rPr lang="zh-CN" altLang="en-US"/>
              <a:t>www.v5ppt.com</a:t>
            </a:r>
            <a:endParaRPr/>
          </a:p>
        </p:txBody>
      </p:sp>
      <p:sp>
        <p:nvSpPr>
          <p:cNvPr id="48" name="灯片编号占位符 3"/>
          <p:cNvSpPr>
            <a:spLocks noGrp="1"/>
          </p:cNvSpPr>
          <p:nvPr>
            <p:ph type="sldNum" sz="quarter" idx="10"/>
          </p:nvPr>
        </p:nvSpPr>
        <p:spPr/>
        <p:txBody>
          <a:bodyPr/>
          <a:lstStyle/>
          <a:p>
            <a:fld id="{6F47B0F0-1C74-41BB-B028-C355F39BC7E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幻灯片图像占位符 1"/>
          <p:cNvSpPr>
            <a:spLocks noGrp="1" noRot="1" noChangeAspect="1"/>
          </p:cNvSpPr>
          <p:nvPr>
            <p:ph type="sldImg"/>
          </p:nvPr>
        </p:nvSpPr>
        <p:spPr/>
        <p:txBody>
          <a:bodyPr/>
          <a:lstStyle/>
          <a:p>
            <a:endParaRPr/>
          </a:p>
        </p:txBody>
      </p:sp>
      <p:sp>
        <p:nvSpPr>
          <p:cNvPr id="51" name="备注占位符 2"/>
          <p:cNvSpPr>
            <a:spLocks noGrp="1"/>
          </p:cNvSpPr>
          <p:nvPr>
            <p:ph type="body" idx="1"/>
          </p:nvPr>
        </p:nvSpPr>
        <p:spPr/>
        <p:txBody>
          <a:bodyPr/>
          <a:lstStyle/>
          <a:p>
            <a:r>
              <a:rPr lang="zh-CN" altLang="en-US"/>
              <a:t>www.v5ppt.com</a:t>
            </a:r>
            <a:endParaRPr/>
          </a:p>
        </p:txBody>
      </p:sp>
      <p:sp>
        <p:nvSpPr>
          <p:cNvPr id="52" name="灯片编号占位符 3"/>
          <p:cNvSpPr>
            <a:spLocks noGrp="1"/>
          </p:cNvSpPr>
          <p:nvPr>
            <p:ph type="sldNum" sz="quarter" idx="10"/>
          </p:nvPr>
        </p:nvSpPr>
        <p:spPr/>
        <p:txBody>
          <a:bodyPr/>
          <a:lstStyle/>
          <a:p>
            <a:fld id="{6F47B0F0-1C74-41BB-B028-C355F39BC7E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幻灯片图像占位符 1"/>
          <p:cNvSpPr>
            <a:spLocks noGrp="1" noRot="1" noChangeAspect="1"/>
          </p:cNvSpPr>
          <p:nvPr>
            <p:ph type="sldImg"/>
          </p:nvPr>
        </p:nvSpPr>
        <p:spPr/>
        <p:txBody>
          <a:bodyPr/>
          <a:lstStyle/>
          <a:p>
            <a:endParaRPr/>
          </a:p>
        </p:txBody>
      </p:sp>
      <p:sp>
        <p:nvSpPr>
          <p:cNvPr id="55" name="备注占位符 2"/>
          <p:cNvSpPr>
            <a:spLocks noGrp="1"/>
          </p:cNvSpPr>
          <p:nvPr>
            <p:ph type="body" idx="1"/>
          </p:nvPr>
        </p:nvSpPr>
        <p:spPr/>
        <p:txBody>
          <a:bodyPr/>
          <a:lstStyle/>
          <a:p>
            <a:r>
              <a:rPr lang="zh-CN" altLang="en-US"/>
              <a:t>www.v5ppt.com</a:t>
            </a:r>
            <a:endParaRPr/>
          </a:p>
        </p:txBody>
      </p:sp>
      <p:sp>
        <p:nvSpPr>
          <p:cNvPr id="56" name="灯片编号占位符 3"/>
          <p:cNvSpPr>
            <a:spLocks noGrp="1"/>
          </p:cNvSpPr>
          <p:nvPr>
            <p:ph type="sldNum" sz="quarter" idx="10"/>
          </p:nvPr>
        </p:nvSpPr>
        <p:spPr/>
        <p:txBody>
          <a:bodyPr/>
          <a:lstStyle/>
          <a:p>
            <a:fld id="{6F47B0F0-1C74-41BB-B028-C355F39BC7E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幻灯片图像占位符 1"/>
          <p:cNvSpPr>
            <a:spLocks noGrp="1" noRot="1" noChangeAspect="1"/>
          </p:cNvSpPr>
          <p:nvPr>
            <p:ph type="sldImg"/>
          </p:nvPr>
        </p:nvSpPr>
        <p:spPr/>
        <p:txBody>
          <a:bodyPr/>
          <a:lstStyle/>
          <a:p>
            <a:endParaRPr/>
          </a:p>
        </p:txBody>
      </p:sp>
      <p:sp>
        <p:nvSpPr>
          <p:cNvPr id="59" name="备注占位符 2"/>
          <p:cNvSpPr>
            <a:spLocks noGrp="1"/>
          </p:cNvSpPr>
          <p:nvPr>
            <p:ph type="body" idx="1"/>
          </p:nvPr>
        </p:nvSpPr>
        <p:spPr/>
        <p:txBody>
          <a:bodyPr/>
          <a:lstStyle/>
          <a:p>
            <a:r>
              <a:rPr lang="zh-CN" altLang="en-US"/>
              <a:t>www.v5ppt.com</a:t>
            </a:r>
            <a:endParaRPr/>
          </a:p>
        </p:txBody>
      </p:sp>
      <p:sp>
        <p:nvSpPr>
          <p:cNvPr id="60" name="灯片编号占位符 3"/>
          <p:cNvSpPr>
            <a:spLocks noGrp="1"/>
          </p:cNvSpPr>
          <p:nvPr>
            <p:ph type="sldNum" sz="quarter" idx="10"/>
          </p:nvPr>
        </p:nvSpPr>
        <p:spPr/>
        <p:txBody>
          <a:bodyPr/>
          <a:lstStyle/>
          <a:p>
            <a:fld id="{6F47B0F0-1C74-41BB-B028-C355F39BC7E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幻灯片图像占位符 1"/>
          <p:cNvSpPr>
            <a:spLocks noGrp="1" noRot="1" noChangeAspect="1"/>
          </p:cNvSpPr>
          <p:nvPr>
            <p:ph type="sldImg"/>
          </p:nvPr>
        </p:nvSpPr>
        <p:spPr/>
        <p:txBody>
          <a:bodyPr/>
          <a:lstStyle/>
          <a:p>
            <a:endParaRPr/>
          </a:p>
        </p:txBody>
      </p:sp>
      <p:sp>
        <p:nvSpPr>
          <p:cNvPr id="63" name="备注占位符 2"/>
          <p:cNvSpPr>
            <a:spLocks noGrp="1"/>
          </p:cNvSpPr>
          <p:nvPr>
            <p:ph type="body" idx="1"/>
          </p:nvPr>
        </p:nvSpPr>
        <p:spPr/>
        <p:txBody>
          <a:bodyPr/>
          <a:lstStyle/>
          <a:p>
            <a:r>
              <a:rPr lang="zh-CN" altLang="en-US"/>
              <a:t>www.v5ppt.com</a:t>
            </a:r>
            <a:endParaRPr/>
          </a:p>
        </p:txBody>
      </p:sp>
      <p:sp>
        <p:nvSpPr>
          <p:cNvPr id="64" name="灯片编号占位符 3"/>
          <p:cNvSpPr>
            <a:spLocks noGrp="1"/>
          </p:cNvSpPr>
          <p:nvPr>
            <p:ph type="sldNum" sz="quarter" idx="10"/>
          </p:nvPr>
        </p:nvSpPr>
        <p:spPr/>
        <p:txBody>
          <a:bodyPr/>
          <a:lstStyle/>
          <a:p>
            <a:fld id="{6F47B0F0-1C74-41BB-B028-C355F39BC7E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a:p>
        </p:txBody>
      </p:sp>
      <p:sp>
        <p:nvSpPr>
          <p:cNvPr id="3" name="备注占位符 2"/>
          <p:cNvSpPr>
            <a:spLocks noGrp="1"/>
          </p:cNvSpPr>
          <p:nvPr>
            <p:ph type="body" idx="1"/>
          </p:nvPr>
        </p:nvSpPr>
        <p:spPr/>
        <p:txBody>
          <a:bodyPr/>
          <a:lstStyle/>
          <a:p>
            <a:r>
              <a:rPr lang="zh-CN" altLang="en-US"/>
              <a:t>www.v5ppt.com</a:t>
            </a:r>
            <a:endParaRPr/>
          </a:p>
        </p:txBody>
      </p:sp>
      <p:sp>
        <p:nvSpPr>
          <p:cNvPr id="4" name="灯片编号占位符 3"/>
          <p:cNvSpPr>
            <a:spLocks noGrp="1"/>
          </p:cNvSpPr>
          <p:nvPr>
            <p:ph type="sldNum" sz="quarter" idx="10"/>
          </p:nvPr>
        </p:nvSpPr>
        <p:spPr/>
        <p:txBody>
          <a:bodyPr/>
          <a:lstStyle/>
          <a:p>
            <a:fld id="{6F47B0F0-1C74-41BB-B028-C355F39BC7E6}"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1"/>
          <p:cNvSpPr>
            <a:spLocks noGrp="1" noRot="1" noChangeAspect="1"/>
          </p:cNvSpPr>
          <p:nvPr>
            <p:ph type="sldImg"/>
          </p:nvPr>
        </p:nvSpPr>
        <p:spPr/>
        <p:txBody>
          <a:bodyPr/>
          <a:lstStyle/>
          <a:p>
            <a:endParaRPr/>
          </a:p>
        </p:txBody>
      </p:sp>
      <p:sp>
        <p:nvSpPr>
          <p:cNvPr id="7" name="备注占位符 2"/>
          <p:cNvSpPr>
            <a:spLocks noGrp="1"/>
          </p:cNvSpPr>
          <p:nvPr>
            <p:ph type="body" idx="1"/>
          </p:nvPr>
        </p:nvSpPr>
        <p:spPr/>
        <p:txBody>
          <a:bodyPr/>
          <a:lstStyle/>
          <a:p>
            <a:r>
              <a:rPr lang="zh-CN" sz="1200">
                <a:solidFill>
                  <a:srgbClr val="000000">
                    <a:alpha val="100000"/>
                  </a:srgbClr>
                </a:solidFill>
                <a:latin typeface="等线"/>
                <a:ea typeface="等线"/>
                <a:cs typeface="+mn-cs"/>
              </a:rPr>
              <a:t>客户端</a:t>
            </a:r>
            <a:r>
              <a:rPr sz="1200">
                <a:solidFill>
                  <a:srgbClr val="000000">
                    <a:alpha val="100000"/>
                  </a:srgbClr>
                </a:solidFill>
                <a:latin typeface="等线"/>
                <a:ea typeface="等线"/>
                <a:cs typeface="+mn-cs"/>
              </a:rPr>
              <a:t>向后端发送</a:t>
            </a:r>
            <a:r>
              <a:rPr lang="zh-CN" sz="1200">
                <a:solidFill>
                  <a:srgbClr val="000000">
                    <a:alpha val="100000"/>
                  </a:srgbClr>
                </a:solidFill>
                <a:latin typeface="等线"/>
                <a:ea typeface="等线"/>
                <a:cs typeface="+mn-cs"/>
              </a:rPr>
              <a:t>的</a:t>
            </a:r>
            <a:r>
              <a:rPr sz="1200">
                <a:solidFill>
                  <a:srgbClr val="000000">
                    <a:alpha val="100000"/>
                  </a:srgbClr>
                </a:solidFill>
                <a:latin typeface="等线"/>
                <a:ea typeface="等线"/>
                <a:cs typeface="+mn-cs"/>
              </a:rPr>
              <a:t>请求时请求头会附带部分用户信息，以示身份，后端会依此判断是否要响应该请求。</a:t>
            </a:r>
            <a:endParaRPr/>
          </a:p>
        </p:txBody>
      </p:sp>
      <p:sp>
        <p:nvSpPr>
          <p:cNvPr id="8" name="灯片编号占位符 3"/>
          <p:cNvSpPr>
            <a:spLocks noGrp="1"/>
          </p:cNvSpPr>
          <p:nvPr>
            <p:ph type="sldNum" sz="quarter" idx="10"/>
          </p:nvPr>
        </p:nvSpPr>
        <p:spPr/>
        <p:txBody>
          <a:bodyPr/>
          <a:lstStyle/>
          <a:p>
            <a:fld id="{6F47B0F0-1C74-41BB-B028-C355F39BC7E6}"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图像占位符 1"/>
          <p:cNvSpPr>
            <a:spLocks noGrp="1" noRot="1" noChangeAspect="1"/>
          </p:cNvSpPr>
          <p:nvPr>
            <p:ph type="sldImg"/>
          </p:nvPr>
        </p:nvSpPr>
        <p:spPr/>
        <p:txBody>
          <a:bodyPr/>
          <a:lstStyle/>
          <a:p>
            <a:endParaRPr/>
          </a:p>
        </p:txBody>
      </p:sp>
      <p:sp>
        <p:nvSpPr>
          <p:cNvPr id="11" name="备注占位符 2"/>
          <p:cNvSpPr>
            <a:spLocks noGrp="1"/>
          </p:cNvSpPr>
          <p:nvPr>
            <p:ph type="body" idx="1"/>
          </p:nvPr>
        </p:nvSpPr>
        <p:spPr/>
        <p:txBody>
          <a:bodyPr/>
          <a:lstStyle/>
          <a:p>
            <a:r>
              <a:rPr lang="zh-CN" sz="1200">
                <a:solidFill>
                  <a:srgbClr val="000000">
                    <a:alpha val="100000"/>
                  </a:srgbClr>
                </a:solidFill>
                <a:latin typeface="等线"/>
                <a:ea typeface="等线"/>
                <a:cs typeface="+mn-cs"/>
              </a:rPr>
              <a:t>客户端</a:t>
            </a:r>
            <a:r>
              <a:rPr sz="1200">
                <a:solidFill>
                  <a:srgbClr val="000000">
                    <a:alpha val="100000"/>
                  </a:srgbClr>
                </a:solidFill>
                <a:latin typeface="等线"/>
                <a:ea typeface="等线"/>
                <a:cs typeface="+mn-cs"/>
              </a:rPr>
              <a:t>向后端发送</a:t>
            </a:r>
            <a:r>
              <a:rPr lang="zh-CN" sz="1200">
                <a:solidFill>
                  <a:srgbClr val="000000">
                    <a:alpha val="100000"/>
                  </a:srgbClr>
                </a:solidFill>
                <a:latin typeface="等线"/>
                <a:ea typeface="等线"/>
                <a:cs typeface="+mn-cs"/>
              </a:rPr>
              <a:t>的</a:t>
            </a:r>
            <a:r>
              <a:rPr sz="1200">
                <a:solidFill>
                  <a:srgbClr val="000000">
                    <a:alpha val="100000"/>
                  </a:srgbClr>
                </a:solidFill>
                <a:latin typeface="等线"/>
                <a:ea typeface="等线"/>
                <a:cs typeface="+mn-cs"/>
              </a:rPr>
              <a:t>请求时请求头会附带部分用户信息，以示身份，后端会依此判断是否要响应该请求。</a:t>
            </a:r>
            <a:endParaRPr/>
          </a:p>
        </p:txBody>
      </p:sp>
      <p:sp>
        <p:nvSpPr>
          <p:cNvPr id="12" name="灯片编号占位符 3"/>
          <p:cNvSpPr>
            <a:spLocks noGrp="1"/>
          </p:cNvSpPr>
          <p:nvPr>
            <p:ph type="sldNum" sz="quarter" idx="10"/>
          </p:nvPr>
        </p:nvSpPr>
        <p:spPr/>
        <p:txBody>
          <a:bodyPr/>
          <a:lstStyle/>
          <a:p>
            <a:fld id="{6F47B0F0-1C74-41BB-B028-C355F39BC7E6}"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endParaRP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a:p>
        </p:txBody>
      </p:sp>
      <p:sp>
        <p:nvSpPr>
          <p:cNvPr id="4" name="日期占位符 3"/>
          <p:cNvSpPr>
            <a:spLocks noGrp="1"/>
          </p:cNvSpPr>
          <p:nvPr>
            <p:ph type="dt" sz="half" idx="10"/>
          </p:nvPr>
        </p:nvSpPr>
        <p:spPr/>
        <p:txBody>
          <a:bodyPr/>
          <a:lstStyle/>
          <a:p>
            <a:fld id="{6130FC1D-FDBB-4FE4-98A6-79403DE43770}" type="datetimeFigureOut">
              <a:rPr lang="zh-CN" altLang="en-US" smtClean="0"/>
              <a:t>2024/12/18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D0C252-7132-4670-93BD-955E1E9099B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68" name="标题 1"/>
          <p:cNvSpPr>
            <a:spLocks noGrp="1"/>
          </p:cNvSpPr>
          <p:nvPr>
            <p:ph type="title"/>
          </p:nvPr>
        </p:nvSpPr>
        <p:spPr/>
        <p:txBody>
          <a:bodyPr/>
          <a:lstStyle/>
          <a:p>
            <a:r>
              <a:rPr lang="zh-CN" altLang="en-US"/>
              <a:t>单击此处编辑母版标题样式</a:t>
            </a:r>
            <a:endParaRPr/>
          </a:p>
        </p:txBody>
      </p:sp>
      <p:sp>
        <p:nvSpPr>
          <p:cNvPr id="69" name="竖排文字占位符 2"/>
          <p:cNvSpPr>
            <a:spLocks noGrp="1"/>
          </p:cNvSpPr>
          <p:nvPr>
            <p:ph type="body" orient="vert" idx="1"/>
          </p:nvPr>
        </p:nvSpPr>
        <p:spPr/>
        <p:txBody>
          <a:bodyPr vert="eaVert"/>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70" name="日期占位符 3"/>
          <p:cNvSpPr>
            <a:spLocks noGrp="1"/>
          </p:cNvSpPr>
          <p:nvPr>
            <p:ph type="dt" sz="half" idx="10"/>
          </p:nvPr>
        </p:nvSpPr>
        <p:spPr/>
        <p:txBody>
          <a:bodyPr/>
          <a:lstStyle/>
          <a:p>
            <a:fld id="{6130FC1D-FDBB-4FE4-98A6-79403DE43770}" type="datetimeFigureOut">
              <a:rPr lang="zh-CN" altLang="en-US" smtClean="0"/>
              <a:t>2024/12/18</a:t>
            </a:fld>
            <a:endParaRPr lang="zh-CN" altLang="en-US"/>
          </a:p>
        </p:txBody>
      </p:sp>
      <p:sp>
        <p:nvSpPr>
          <p:cNvPr id="71" name="页脚占位符 4"/>
          <p:cNvSpPr>
            <a:spLocks noGrp="1"/>
          </p:cNvSpPr>
          <p:nvPr>
            <p:ph type="ftr" sz="quarter" idx="11"/>
          </p:nvPr>
        </p:nvSpPr>
        <p:spPr/>
        <p:txBody>
          <a:bodyPr/>
          <a:lstStyle/>
          <a:p>
            <a:endParaRPr lang="zh-CN" altLang="en-US"/>
          </a:p>
        </p:txBody>
      </p:sp>
      <p:sp>
        <p:nvSpPr>
          <p:cNvPr id="72" name="灯片编号占位符 5"/>
          <p:cNvSpPr>
            <a:spLocks noGrp="1"/>
          </p:cNvSpPr>
          <p:nvPr>
            <p:ph type="sldNum" sz="quarter" idx="12"/>
          </p:nvPr>
        </p:nvSpPr>
        <p:spPr/>
        <p:txBody>
          <a:bodyPr/>
          <a:lstStyle/>
          <a:p>
            <a:fld id="{25D0C252-7132-4670-93BD-955E1E9099B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垂直排列标题与文本">
    <p:spTree>
      <p:nvGrpSpPr>
        <p:cNvPr id="1" name=""/>
        <p:cNvGrpSpPr/>
        <p:nvPr/>
      </p:nvGrpSpPr>
      <p:grpSpPr>
        <a:xfrm>
          <a:off x="0" y="0"/>
          <a:ext cx="0" cy="0"/>
          <a:chOff x="0" y="0"/>
          <a:chExt cx="0" cy="0"/>
        </a:xfrm>
      </p:grpSpPr>
      <p:sp>
        <p:nvSpPr>
          <p:cNvPr id="14"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endParaRPr/>
          </a:p>
        </p:txBody>
      </p:sp>
      <p:sp>
        <p:nvSpPr>
          <p:cNvPr id="15"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16" name="日期占位符 3"/>
          <p:cNvSpPr>
            <a:spLocks noGrp="1"/>
          </p:cNvSpPr>
          <p:nvPr>
            <p:ph type="dt" sz="half" idx="10"/>
          </p:nvPr>
        </p:nvSpPr>
        <p:spPr/>
        <p:txBody>
          <a:bodyPr/>
          <a:lstStyle/>
          <a:p>
            <a:fld id="{6130FC1D-FDBB-4FE4-98A6-79403DE43770}" type="datetimeFigureOut">
              <a:rPr lang="zh-CN" altLang="en-US" smtClean="0"/>
              <a:t>2024/12/18</a:t>
            </a:fld>
            <a:endParaRPr lang="zh-CN" altLang="en-US"/>
          </a:p>
        </p:txBody>
      </p:sp>
      <p:sp>
        <p:nvSpPr>
          <p:cNvPr id="17" name="页脚占位符 4"/>
          <p:cNvSpPr>
            <a:spLocks noGrp="1"/>
          </p:cNvSpPr>
          <p:nvPr>
            <p:ph type="ftr" sz="quarter" idx="11"/>
          </p:nvPr>
        </p:nvSpPr>
        <p:spPr/>
        <p:txBody>
          <a:bodyPr/>
          <a:lstStyle/>
          <a:p>
            <a:endParaRPr lang="zh-CN" altLang="en-US"/>
          </a:p>
        </p:txBody>
      </p:sp>
      <p:sp>
        <p:nvSpPr>
          <p:cNvPr id="18" name="灯片编号占位符 5"/>
          <p:cNvSpPr>
            <a:spLocks noGrp="1"/>
          </p:cNvSpPr>
          <p:nvPr>
            <p:ph type="sldNum" sz="quarter" idx="12"/>
          </p:nvPr>
        </p:nvSpPr>
        <p:spPr/>
        <p:txBody>
          <a:bodyPr/>
          <a:lstStyle/>
          <a:p>
            <a:fld id="{25D0C252-7132-4670-93BD-955E1E9099B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74" name="标题 1"/>
          <p:cNvSpPr>
            <a:spLocks noGrp="1"/>
          </p:cNvSpPr>
          <p:nvPr>
            <p:ph type="ctrTitle" hasCustomPrompt="1"/>
          </p:nvPr>
        </p:nvSpPr>
        <p:spPr>
          <a:xfrm>
            <a:off x="1143000" y="1390993"/>
            <a:ext cx="6858000" cy="1242129"/>
          </a:xfrm>
        </p:spPr>
        <p:txBody>
          <a:bodyPr anchor="b">
            <a:normAutofit/>
          </a:bodyPr>
          <a:lstStyle>
            <a:lvl1pPr algn="ctr">
              <a:defRPr sz="5400" b="0"/>
            </a:lvl1pPr>
          </a:lstStyle>
          <a:p>
            <a:r>
              <a:rPr lang="zh-CN" altLang="en-US"/>
              <a:t>单击此处编辑标题</a:t>
            </a:r>
            <a:endParaRPr/>
          </a:p>
        </p:txBody>
      </p:sp>
      <p:sp>
        <p:nvSpPr>
          <p:cNvPr id="75" name="副标题 2"/>
          <p:cNvSpPr>
            <a:spLocks noGrp="1"/>
          </p:cNvSpPr>
          <p:nvPr>
            <p:ph type="subTitle" idx="1"/>
          </p:nvPr>
        </p:nvSpPr>
        <p:spPr>
          <a:xfrm>
            <a:off x="1143000" y="2702196"/>
            <a:ext cx="6858000" cy="1242128"/>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a:p>
        </p:txBody>
      </p:sp>
      <p:sp>
        <p:nvSpPr>
          <p:cNvPr id="76" name="日期占位符 3"/>
          <p:cNvSpPr>
            <a:spLocks noGrp="1"/>
          </p:cNvSpPr>
          <p:nvPr>
            <p:ph type="dt" sz="half" idx="10"/>
          </p:nvPr>
        </p:nvSpPr>
        <p:spPr/>
        <p:txBody>
          <a:bodyPr/>
          <a:lstStyle/>
          <a:p>
            <a:fld id="{D997B5FA-0921-464F-AAE1-844C04324D75}" type="datetimeFigureOut">
              <a:rPr lang="zh-CN" altLang="en-US" smtClean="0"/>
              <a:t>2024/12/18</a:t>
            </a:fld>
            <a:endParaRPr lang="zh-CN" altLang="en-US"/>
          </a:p>
        </p:txBody>
      </p:sp>
      <p:sp>
        <p:nvSpPr>
          <p:cNvPr id="77" name="页脚占位符 4"/>
          <p:cNvSpPr>
            <a:spLocks noGrp="1"/>
          </p:cNvSpPr>
          <p:nvPr>
            <p:ph type="ftr" sz="quarter" idx="11"/>
          </p:nvPr>
        </p:nvSpPr>
        <p:spPr/>
        <p:txBody>
          <a:bodyPr/>
          <a:lstStyle/>
          <a:p>
            <a:endParaRPr lang="zh-CN" altLang="en-US"/>
          </a:p>
        </p:txBody>
      </p:sp>
      <p:sp>
        <p:nvSpPr>
          <p:cNvPr id="78"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80" name="标题 1"/>
          <p:cNvSpPr>
            <a:spLocks noGrp="1"/>
          </p:cNvSpPr>
          <p:nvPr>
            <p:ph type="title"/>
          </p:nvPr>
        </p:nvSpPr>
        <p:spPr/>
        <p:txBody>
          <a:bodyPr anchor="ctr" anchorCtr="0"/>
          <a:lstStyle/>
          <a:p>
            <a:r>
              <a:rPr lang="zh-CN" altLang="en-US"/>
              <a:t>单击此处编辑母版标题样式</a:t>
            </a:r>
            <a:endParaRPr/>
          </a:p>
        </p:txBody>
      </p:sp>
      <p:sp>
        <p:nvSpPr>
          <p:cNvPr id="81" name="内容占位符 2"/>
          <p:cNvSpPr>
            <a:spLocks noGrp="1"/>
          </p:cNvSpPr>
          <p:nvPr>
            <p:ph idx="1"/>
          </p:nvPr>
        </p:nvSpPr>
        <p:spPr/>
        <p:txBody>
          <a:bodyPr/>
          <a:lstStyle>
            <a:lvl1pPr>
              <a:defRPr sz="1800"/>
            </a:lvl1pPr>
            <a:lvl2pPr>
              <a:defRPr sz="1500"/>
            </a:lvl2pPr>
            <a:lvl3pPr>
              <a:defRPr sz="1350"/>
            </a:lvl3pPr>
            <a:lvl4pPr>
              <a:defRPr sz="1350"/>
            </a:lvl4pPr>
            <a:lvl5pPr>
              <a:defRPr sz="1350"/>
            </a:lvl5p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82" name="日期占位符 3"/>
          <p:cNvSpPr>
            <a:spLocks noGrp="1"/>
          </p:cNvSpPr>
          <p:nvPr>
            <p:ph type="dt" sz="half" idx="10"/>
          </p:nvPr>
        </p:nvSpPr>
        <p:spPr/>
        <p:txBody>
          <a:bodyPr/>
          <a:lstStyle/>
          <a:p>
            <a:fld id="{760FBDFE-C587-4B4C-A407-44438C67B59E}" type="datetimeFigureOut">
              <a:rPr lang="zh-CN" altLang="en-US" smtClean="0"/>
              <a:t>2024/12/18</a:t>
            </a:fld>
            <a:endParaRPr lang="zh-CN" altLang="en-US"/>
          </a:p>
        </p:txBody>
      </p:sp>
      <p:sp>
        <p:nvSpPr>
          <p:cNvPr id="83" name="页脚占位符 4"/>
          <p:cNvSpPr>
            <a:spLocks noGrp="1"/>
          </p:cNvSpPr>
          <p:nvPr>
            <p:ph type="ftr" sz="quarter" idx="11"/>
          </p:nvPr>
        </p:nvSpPr>
        <p:spPr/>
        <p:txBody>
          <a:bodyPr/>
          <a:lstStyle/>
          <a:p>
            <a:endParaRPr lang="zh-CN" altLang="en-US"/>
          </a:p>
        </p:txBody>
      </p:sp>
      <p:sp>
        <p:nvSpPr>
          <p:cNvPr id="84"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86" name="日期占位符 1"/>
          <p:cNvSpPr>
            <a:spLocks noGrp="1"/>
          </p:cNvSpPr>
          <p:nvPr>
            <p:ph type="dt" sz="half" idx="10"/>
          </p:nvPr>
        </p:nvSpPr>
        <p:spPr/>
        <p:txBody>
          <a:bodyPr/>
          <a:lstStyle/>
          <a:p>
            <a:fld id="{20DD7636-5BE1-44BC-BB5F-15739D9E18E1}" type="datetimeFigureOut">
              <a:rPr lang="zh-CN" altLang="en-US" smtClean="0"/>
              <a:t>2024/12/18</a:t>
            </a:fld>
            <a:endParaRPr lang="zh-CN" altLang="en-US"/>
          </a:p>
        </p:txBody>
      </p:sp>
      <p:sp>
        <p:nvSpPr>
          <p:cNvPr id="87" name="页脚占位符 2"/>
          <p:cNvSpPr>
            <a:spLocks noGrp="1"/>
          </p:cNvSpPr>
          <p:nvPr>
            <p:ph type="ftr" sz="quarter" idx="11"/>
          </p:nvPr>
        </p:nvSpPr>
        <p:spPr/>
        <p:txBody>
          <a:bodyPr/>
          <a:lstStyle/>
          <a:p>
            <a:endParaRPr lang="zh-CN" altLang="en-US"/>
          </a:p>
        </p:txBody>
      </p:sp>
      <p:sp>
        <p:nvSpPr>
          <p:cNvPr id="88"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89" name="标题 4"/>
          <p:cNvSpPr>
            <a:spLocks noGrp="1"/>
          </p:cNvSpPr>
          <p:nvPr>
            <p:ph type="title" hasCustomPrompt="1"/>
          </p:nvPr>
        </p:nvSpPr>
        <p:spPr>
          <a:xfrm>
            <a:off x="628650" y="1640987"/>
            <a:ext cx="7886700" cy="1862796"/>
          </a:xfrm>
        </p:spPr>
        <p:txBody>
          <a:bodyPr>
            <a:normAutofit/>
          </a:bodyPr>
          <a:lstStyle>
            <a:lvl1pPr algn="ctr">
              <a:defRPr sz="4500" b="0"/>
            </a:lvl1pPr>
          </a:lstStyle>
          <a:p>
            <a:r>
              <a:rPr lang="zh-CN" altLang="en-US"/>
              <a:t>单击此处编辑标题</a:t>
            </a:r>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91" name="标题 1"/>
          <p:cNvSpPr>
            <a:spLocks noGrp="1"/>
          </p:cNvSpPr>
          <p:nvPr>
            <p:ph type="title"/>
          </p:nvPr>
        </p:nvSpPr>
        <p:spPr/>
        <p:txBody>
          <a:bodyPr anchor="ctr" anchorCtr="0"/>
          <a:lstStyle/>
          <a:p>
            <a:r>
              <a:rPr lang="zh-CN" altLang="en-US"/>
              <a:t>单击此处编辑母版标题样式</a:t>
            </a:r>
            <a:endParaRPr/>
          </a:p>
        </p:txBody>
      </p:sp>
      <p:sp>
        <p:nvSpPr>
          <p:cNvPr id="92" name="内容占位符 2"/>
          <p:cNvSpPr>
            <a:spLocks noGrp="1"/>
          </p:cNvSpPr>
          <p:nvPr>
            <p:ph sz="half" idx="1"/>
          </p:nvPr>
        </p:nvSpPr>
        <p:spPr>
          <a:xfrm>
            <a:off x="628650" y="1369557"/>
            <a:ext cx="3886200" cy="3264309"/>
          </a:xfrm>
        </p:spPr>
        <p:txBody>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93" name="内容占位符 3"/>
          <p:cNvSpPr>
            <a:spLocks noGrp="1"/>
          </p:cNvSpPr>
          <p:nvPr>
            <p:ph sz="half" idx="2"/>
          </p:nvPr>
        </p:nvSpPr>
        <p:spPr>
          <a:xfrm>
            <a:off x="4629150" y="1369557"/>
            <a:ext cx="3886200" cy="3264309"/>
          </a:xfrm>
        </p:spPr>
        <p:txBody>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94" name="日期占位符 4"/>
          <p:cNvSpPr>
            <a:spLocks noGrp="1"/>
          </p:cNvSpPr>
          <p:nvPr>
            <p:ph type="dt" sz="half" idx="10"/>
          </p:nvPr>
        </p:nvSpPr>
        <p:spPr/>
        <p:txBody>
          <a:bodyPr/>
          <a:lstStyle/>
          <a:p>
            <a:fld id="{760FBDFE-C587-4B4C-A407-44438C67B59E}" type="datetimeFigureOut">
              <a:rPr lang="zh-CN" altLang="en-US" smtClean="0"/>
              <a:t>2024/12/18</a:t>
            </a:fld>
            <a:endParaRPr lang="zh-CN" altLang="en-US"/>
          </a:p>
        </p:txBody>
      </p:sp>
      <p:sp>
        <p:nvSpPr>
          <p:cNvPr id="95" name="页脚占位符 5"/>
          <p:cNvSpPr>
            <a:spLocks noGrp="1"/>
          </p:cNvSpPr>
          <p:nvPr>
            <p:ph type="ftr" sz="quarter" idx="11"/>
          </p:nvPr>
        </p:nvSpPr>
        <p:spPr/>
        <p:txBody>
          <a:bodyPr/>
          <a:lstStyle/>
          <a:p>
            <a:endParaRPr lang="zh-CN" altLang="en-US"/>
          </a:p>
        </p:txBody>
      </p:sp>
      <p:sp>
        <p:nvSpPr>
          <p:cNvPr id="96"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98" name="标题 1"/>
          <p:cNvSpPr>
            <a:spLocks noGrp="1"/>
          </p:cNvSpPr>
          <p:nvPr>
            <p:ph type="title"/>
          </p:nvPr>
        </p:nvSpPr>
        <p:spPr>
          <a:xfrm>
            <a:off x="629841" y="273911"/>
            <a:ext cx="7886700" cy="994418"/>
          </a:xfrm>
        </p:spPr>
        <p:txBody>
          <a:bodyPr anchor="ctr" anchorCtr="0"/>
          <a:lstStyle/>
          <a:p>
            <a:r>
              <a:rPr lang="zh-CN" altLang="en-US"/>
              <a:t>单击此处编辑母版标题样式</a:t>
            </a:r>
            <a:endParaRPr/>
          </a:p>
        </p:txBody>
      </p:sp>
      <p:sp>
        <p:nvSpPr>
          <p:cNvPr id="99" name="文本占位符 2"/>
          <p:cNvSpPr>
            <a:spLocks noGrp="1"/>
          </p:cNvSpPr>
          <p:nvPr>
            <p:ph type="body" idx="1"/>
          </p:nvPr>
        </p:nvSpPr>
        <p:spPr>
          <a:xfrm>
            <a:off x="629841" y="1309044"/>
            <a:ext cx="3868340" cy="618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a:p>
        </p:txBody>
      </p:sp>
      <p:sp>
        <p:nvSpPr>
          <p:cNvPr id="100" name="内容占位符 3"/>
          <p:cNvSpPr>
            <a:spLocks noGrp="1"/>
          </p:cNvSpPr>
          <p:nvPr>
            <p:ph sz="half" idx="2"/>
          </p:nvPr>
        </p:nvSpPr>
        <p:spPr>
          <a:xfrm>
            <a:off x="629841" y="1962191"/>
            <a:ext cx="3868340" cy="2681202"/>
          </a:xfrm>
        </p:spPr>
        <p:txBody>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101" name="文本占位符 4"/>
          <p:cNvSpPr>
            <a:spLocks noGrp="1"/>
          </p:cNvSpPr>
          <p:nvPr>
            <p:ph type="body" sz="quarter" idx="3"/>
          </p:nvPr>
        </p:nvSpPr>
        <p:spPr>
          <a:xfrm>
            <a:off x="4629150" y="1309044"/>
            <a:ext cx="3887391" cy="618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a:p>
        </p:txBody>
      </p:sp>
      <p:sp>
        <p:nvSpPr>
          <p:cNvPr id="102" name="内容占位符 5"/>
          <p:cNvSpPr>
            <a:spLocks noGrp="1"/>
          </p:cNvSpPr>
          <p:nvPr>
            <p:ph sz="quarter" idx="4"/>
          </p:nvPr>
        </p:nvSpPr>
        <p:spPr>
          <a:xfrm>
            <a:off x="4629150" y="1962191"/>
            <a:ext cx="3887391" cy="2681202"/>
          </a:xfrm>
        </p:spPr>
        <p:txBody>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103" name="日期占位符 6"/>
          <p:cNvSpPr>
            <a:spLocks noGrp="1"/>
          </p:cNvSpPr>
          <p:nvPr>
            <p:ph type="dt" sz="half" idx="10"/>
          </p:nvPr>
        </p:nvSpPr>
        <p:spPr/>
        <p:txBody>
          <a:bodyPr/>
          <a:lstStyle/>
          <a:p>
            <a:fld id="{760FBDFE-C587-4B4C-A407-44438C67B59E}" type="datetimeFigureOut">
              <a:rPr lang="zh-CN" altLang="en-US" smtClean="0"/>
              <a:t>2024/12/18</a:t>
            </a:fld>
            <a:endParaRPr lang="zh-CN" altLang="en-US"/>
          </a:p>
        </p:txBody>
      </p:sp>
      <p:sp>
        <p:nvSpPr>
          <p:cNvPr id="104" name="页脚占位符 7"/>
          <p:cNvSpPr>
            <a:spLocks noGrp="1"/>
          </p:cNvSpPr>
          <p:nvPr>
            <p:ph type="ftr" sz="quarter" idx="11"/>
          </p:nvPr>
        </p:nvSpPr>
        <p:spPr/>
        <p:txBody>
          <a:bodyPr/>
          <a:lstStyle/>
          <a:p>
            <a:endParaRPr lang="zh-CN" altLang="en-US"/>
          </a:p>
        </p:txBody>
      </p:sp>
      <p:sp>
        <p:nvSpPr>
          <p:cNvPr id="105"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107" name="标题 1"/>
          <p:cNvSpPr>
            <a:spLocks noGrp="1"/>
          </p:cNvSpPr>
          <p:nvPr>
            <p:ph type="title" hasCustomPrompt="1"/>
          </p:nvPr>
        </p:nvSpPr>
        <p:spPr>
          <a:xfrm>
            <a:off x="2428875" y="1619650"/>
            <a:ext cx="4286250" cy="1037094"/>
          </a:xfrm>
        </p:spPr>
        <p:txBody>
          <a:bodyPr anchor="b" anchorCtr="0">
            <a:normAutofit/>
          </a:bodyPr>
          <a:lstStyle>
            <a:lvl1pPr algn="ctr">
              <a:defRPr sz="6000" b="0">
                <a:solidFill>
                  <a:schemeClr val="tx1"/>
                </a:solidFill>
              </a:defRPr>
            </a:lvl1pPr>
          </a:lstStyle>
          <a:p>
            <a:r>
              <a:rPr lang="zh-CN" altLang="en-US"/>
              <a:t>编辑标题</a:t>
            </a:r>
            <a:endParaRPr/>
          </a:p>
        </p:txBody>
      </p:sp>
      <p:sp>
        <p:nvSpPr>
          <p:cNvPr id="108" name="日期占位符 2"/>
          <p:cNvSpPr>
            <a:spLocks noGrp="1"/>
          </p:cNvSpPr>
          <p:nvPr>
            <p:ph type="dt" sz="half" idx="10"/>
          </p:nvPr>
        </p:nvSpPr>
        <p:spPr/>
        <p:txBody>
          <a:bodyPr/>
          <a:lstStyle/>
          <a:p>
            <a:fld id="{20DD7636-5BE1-44BC-BB5F-15739D9E18E1}" type="datetimeFigureOut">
              <a:rPr lang="zh-CN" altLang="en-US" smtClean="0"/>
              <a:t>2024/12/18</a:t>
            </a:fld>
            <a:endParaRPr lang="zh-CN" altLang="en-US"/>
          </a:p>
        </p:txBody>
      </p:sp>
      <p:sp>
        <p:nvSpPr>
          <p:cNvPr id="109" name="页脚占位符 3"/>
          <p:cNvSpPr>
            <a:spLocks noGrp="1"/>
          </p:cNvSpPr>
          <p:nvPr>
            <p:ph type="ftr" sz="quarter" idx="11"/>
          </p:nvPr>
        </p:nvSpPr>
        <p:spPr/>
        <p:txBody>
          <a:bodyPr/>
          <a:lstStyle/>
          <a:p>
            <a:endParaRPr lang="zh-CN" altLang="en-US"/>
          </a:p>
        </p:txBody>
      </p:sp>
      <p:sp>
        <p:nvSpPr>
          <p:cNvPr id="110"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111" name="内容占位符 36"/>
          <p:cNvSpPr>
            <a:spLocks noGrp="1"/>
          </p:cNvSpPr>
          <p:nvPr>
            <p:ph sz="quarter" idx="13" hasCustomPrompt="1"/>
          </p:nvPr>
        </p:nvSpPr>
        <p:spPr>
          <a:xfrm>
            <a:off x="2428875" y="2800592"/>
            <a:ext cx="4286250" cy="889672"/>
          </a:xfrm>
        </p:spPr>
        <p:txBody>
          <a:bodyPr>
            <a:normAutofit/>
          </a:bodyPr>
          <a:lstStyle>
            <a:lvl1pPr marL="0" indent="0" algn="ctr">
              <a:buNone/>
              <a:defRPr sz="2400">
                <a:solidFill>
                  <a:schemeClr val="tx1"/>
                </a:solidFill>
              </a:defRPr>
            </a:lvl1pPr>
          </a:lstStyle>
          <a:p>
            <a:pPr lvl="0"/>
            <a:r>
              <a:rPr lang="zh-CN" altLang="en-US"/>
              <a:t>编辑文本</a:t>
            </a:r>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113" name="日期占位符 1"/>
          <p:cNvSpPr>
            <a:spLocks noGrp="1"/>
          </p:cNvSpPr>
          <p:nvPr>
            <p:ph type="dt" sz="half" idx="10"/>
          </p:nvPr>
        </p:nvSpPr>
        <p:spPr/>
        <p:txBody>
          <a:bodyPr/>
          <a:lstStyle/>
          <a:p>
            <a:fld id="{760FBDFE-C587-4B4C-A407-44438C67B59E}" type="datetimeFigureOut">
              <a:rPr lang="zh-CN" altLang="en-US" smtClean="0"/>
              <a:t>2024/12/18</a:t>
            </a:fld>
            <a:endParaRPr lang="zh-CN" altLang="en-US"/>
          </a:p>
        </p:txBody>
      </p:sp>
      <p:sp>
        <p:nvSpPr>
          <p:cNvPr id="114" name="页脚占位符 2"/>
          <p:cNvSpPr>
            <a:spLocks noGrp="1"/>
          </p:cNvSpPr>
          <p:nvPr>
            <p:ph type="ftr" sz="quarter" idx="11"/>
          </p:nvPr>
        </p:nvSpPr>
        <p:spPr/>
        <p:txBody>
          <a:bodyPr/>
          <a:lstStyle/>
          <a:p>
            <a:endParaRPr lang="zh-CN" altLang="en-US"/>
          </a:p>
        </p:txBody>
      </p:sp>
      <p:sp>
        <p:nvSpPr>
          <p:cNvPr id="115"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117" name="标题 1"/>
          <p:cNvSpPr>
            <a:spLocks noGrp="1"/>
          </p:cNvSpPr>
          <p:nvPr>
            <p:ph type="title" hasCustomPrompt="1"/>
          </p:nvPr>
        </p:nvSpPr>
        <p:spPr>
          <a:xfrm>
            <a:off x="628650" y="535387"/>
            <a:ext cx="3511241" cy="1071385"/>
          </a:xfrm>
        </p:spPr>
        <p:txBody>
          <a:bodyPr anchor="t" anchorCtr="0">
            <a:normAutofit/>
          </a:bodyPr>
          <a:lstStyle>
            <a:lvl1pPr>
              <a:defRPr sz="2700"/>
            </a:lvl1pPr>
          </a:lstStyle>
          <a:p>
            <a:r>
              <a:rPr lang="zh-CN" altLang="en-US"/>
              <a:t>单击此处编辑标题</a:t>
            </a:r>
            <a:endParaRPr/>
          </a:p>
        </p:txBody>
      </p:sp>
      <p:sp>
        <p:nvSpPr>
          <p:cNvPr id="118" name="图片占位符 2"/>
          <p:cNvSpPr>
            <a:spLocks noGrp="1" noChangeAspect="1"/>
          </p:cNvSpPr>
          <p:nvPr>
            <p:ph type="pic" idx="1"/>
          </p:nvPr>
        </p:nvSpPr>
        <p:spPr>
          <a:xfrm>
            <a:off x="4231888" y="535387"/>
            <a:ext cx="4283912" cy="405370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119" name="文本占位符 3"/>
          <p:cNvSpPr>
            <a:spLocks noGrp="1"/>
          </p:cNvSpPr>
          <p:nvPr>
            <p:ph type="body" sz="half" idx="2"/>
          </p:nvPr>
        </p:nvSpPr>
        <p:spPr>
          <a:xfrm>
            <a:off x="628650" y="1735833"/>
            <a:ext cx="3511241" cy="2859397"/>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a:p>
        </p:txBody>
      </p:sp>
      <p:sp>
        <p:nvSpPr>
          <p:cNvPr id="120" name="日期占位符 4"/>
          <p:cNvSpPr>
            <a:spLocks noGrp="1"/>
          </p:cNvSpPr>
          <p:nvPr>
            <p:ph type="dt" sz="half" idx="10"/>
          </p:nvPr>
        </p:nvSpPr>
        <p:spPr/>
        <p:txBody>
          <a:bodyPr/>
          <a:lstStyle/>
          <a:p>
            <a:fld id="{9EFD9D74-47D9-4702-A33C-335B63B48DBF}" type="datetimeFigureOut">
              <a:rPr lang="zh-CN" altLang="en-US" smtClean="0"/>
              <a:t>2024/12/18</a:t>
            </a:fld>
            <a:endParaRPr lang="zh-CN" altLang="en-US"/>
          </a:p>
        </p:txBody>
      </p:sp>
      <p:sp>
        <p:nvSpPr>
          <p:cNvPr id="121" name="页脚占位符 5"/>
          <p:cNvSpPr>
            <a:spLocks noGrp="1"/>
          </p:cNvSpPr>
          <p:nvPr>
            <p:ph type="ftr" sz="quarter" idx="11"/>
          </p:nvPr>
        </p:nvSpPr>
        <p:spPr/>
        <p:txBody>
          <a:bodyPr/>
          <a:lstStyle/>
          <a:p>
            <a:endParaRPr lang="zh-CN" altLang="en-US"/>
          </a:p>
        </p:txBody>
      </p:sp>
      <p:sp>
        <p:nvSpPr>
          <p:cNvPr id="122"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8" name="标题 1"/>
          <p:cNvSpPr>
            <a:spLocks noGrp="1"/>
          </p:cNvSpPr>
          <p:nvPr>
            <p:ph type="title"/>
          </p:nvPr>
        </p:nvSpPr>
        <p:spPr/>
        <p:txBody>
          <a:bodyPr/>
          <a:lstStyle/>
          <a:p>
            <a:r>
              <a:rPr lang="zh-CN" altLang="en-US"/>
              <a:t>单击此处编辑母版标题样式</a:t>
            </a:r>
            <a:endParaRPr/>
          </a:p>
        </p:txBody>
      </p:sp>
      <p:sp>
        <p:nvSpPr>
          <p:cNvPr id="9" name="内容占位符 2"/>
          <p:cNvSpPr>
            <a:spLocks noGrp="1"/>
          </p:cNvSpPr>
          <p:nvPr>
            <p:ph idx="1"/>
          </p:nvPr>
        </p:nvSpPr>
        <p:spPr/>
        <p:txBody>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10" name="日期占位符 3"/>
          <p:cNvSpPr>
            <a:spLocks noGrp="1"/>
          </p:cNvSpPr>
          <p:nvPr>
            <p:ph type="dt" sz="half" idx="10"/>
          </p:nvPr>
        </p:nvSpPr>
        <p:spPr/>
        <p:txBody>
          <a:bodyPr/>
          <a:lstStyle/>
          <a:p>
            <a:fld id="{6130FC1D-FDBB-4FE4-98A6-79403DE43770}" type="datetimeFigureOut">
              <a:rPr lang="zh-CN" altLang="en-US" smtClean="0"/>
              <a:t>2024/12/18</a:t>
            </a:fld>
            <a:endParaRPr lang="zh-CN" altLang="en-US"/>
          </a:p>
        </p:txBody>
      </p:sp>
      <p:sp>
        <p:nvSpPr>
          <p:cNvPr id="11" name="页脚占位符 4"/>
          <p:cNvSpPr>
            <a:spLocks noGrp="1"/>
          </p:cNvSpPr>
          <p:nvPr>
            <p:ph type="ftr" sz="quarter" idx="11"/>
          </p:nvPr>
        </p:nvSpPr>
        <p:spPr/>
        <p:txBody>
          <a:bodyPr/>
          <a:lstStyle/>
          <a:p>
            <a:endParaRPr lang="zh-CN" altLang="en-US"/>
          </a:p>
        </p:txBody>
      </p:sp>
      <p:sp>
        <p:nvSpPr>
          <p:cNvPr id="12" name="灯片编号占位符 5"/>
          <p:cNvSpPr>
            <a:spLocks noGrp="1"/>
          </p:cNvSpPr>
          <p:nvPr>
            <p:ph type="sldNum" sz="quarter" idx="12"/>
          </p:nvPr>
        </p:nvSpPr>
        <p:spPr/>
        <p:txBody>
          <a:bodyPr/>
          <a:lstStyle/>
          <a:p>
            <a:fld id="{25D0C252-7132-4670-93BD-955E1E9099B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cSld name="竖排标题与文本">
    <p:spTree>
      <p:nvGrpSpPr>
        <p:cNvPr id="1" name=""/>
        <p:cNvGrpSpPr/>
        <p:nvPr/>
      </p:nvGrpSpPr>
      <p:grpSpPr>
        <a:xfrm>
          <a:off x="0" y="0"/>
          <a:ext cx="0" cy="0"/>
          <a:chOff x="0" y="0"/>
          <a:chExt cx="0" cy="0"/>
        </a:xfrm>
      </p:grpSpPr>
      <p:sp>
        <p:nvSpPr>
          <p:cNvPr id="124" name="竖排标题 1"/>
          <p:cNvSpPr>
            <a:spLocks noGrp="1"/>
          </p:cNvSpPr>
          <p:nvPr>
            <p:ph type="title" orient="vert" hasCustomPrompt="1"/>
          </p:nvPr>
        </p:nvSpPr>
        <p:spPr>
          <a:xfrm>
            <a:off x="7833674" y="273911"/>
            <a:ext cx="681676" cy="4359955"/>
          </a:xfrm>
        </p:spPr>
        <p:txBody>
          <a:bodyPr vert="eaVert">
            <a:normAutofit/>
          </a:bodyPr>
          <a:lstStyle>
            <a:lvl1pPr>
              <a:defRPr sz="3300"/>
            </a:lvl1pPr>
          </a:lstStyle>
          <a:p>
            <a:r>
              <a:rPr lang="zh-CN" altLang="en-US"/>
              <a:t>单击此处编辑标题</a:t>
            </a:r>
            <a:endParaRPr/>
          </a:p>
        </p:txBody>
      </p:sp>
      <p:sp>
        <p:nvSpPr>
          <p:cNvPr id="125" name="竖排文字占位符 2"/>
          <p:cNvSpPr>
            <a:spLocks noGrp="1"/>
          </p:cNvSpPr>
          <p:nvPr>
            <p:ph type="body" orient="vert" idx="1"/>
          </p:nvPr>
        </p:nvSpPr>
        <p:spPr>
          <a:xfrm>
            <a:off x="628649" y="273911"/>
            <a:ext cx="7084832" cy="4359955"/>
          </a:xfrm>
        </p:spPr>
        <p:txBody>
          <a:bodyPr vert="eaVert"/>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126" name="日期占位符 3"/>
          <p:cNvSpPr>
            <a:spLocks noGrp="1"/>
          </p:cNvSpPr>
          <p:nvPr>
            <p:ph type="dt" sz="half" idx="10"/>
          </p:nvPr>
        </p:nvSpPr>
        <p:spPr/>
        <p:txBody>
          <a:bodyPr/>
          <a:lstStyle/>
          <a:p>
            <a:fld id="{760FBDFE-C587-4B4C-A407-44438C67B59E}" type="datetimeFigureOut">
              <a:rPr lang="zh-CN" altLang="en-US" smtClean="0"/>
              <a:t>2024/12/18</a:t>
            </a:fld>
            <a:endParaRPr lang="zh-CN" altLang="en-US"/>
          </a:p>
        </p:txBody>
      </p:sp>
      <p:sp>
        <p:nvSpPr>
          <p:cNvPr id="127" name="页脚占位符 4"/>
          <p:cNvSpPr>
            <a:spLocks noGrp="1"/>
          </p:cNvSpPr>
          <p:nvPr>
            <p:ph type="ftr" sz="quarter" idx="11"/>
          </p:nvPr>
        </p:nvSpPr>
        <p:spPr/>
        <p:txBody>
          <a:bodyPr/>
          <a:lstStyle/>
          <a:p>
            <a:endParaRPr lang="zh-CN" altLang="en-US"/>
          </a:p>
        </p:txBody>
      </p:sp>
      <p:sp>
        <p:nvSpPr>
          <p:cNvPr id="128"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内容">
    <p:spTree>
      <p:nvGrpSpPr>
        <p:cNvPr id="1" name=""/>
        <p:cNvGrpSpPr/>
        <p:nvPr/>
      </p:nvGrpSpPr>
      <p:grpSpPr>
        <a:xfrm>
          <a:off x="0" y="0"/>
          <a:ext cx="0" cy="0"/>
          <a:chOff x="0" y="0"/>
          <a:chExt cx="0" cy="0"/>
        </a:xfrm>
      </p:grpSpPr>
      <p:sp>
        <p:nvSpPr>
          <p:cNvPr id="130" name="日期占位符 2"/>
          <p:cNvSpPr>
            <a:spLocks noGrp="1"/>
          </p:cNvSpPr>
          <p:nvPr>
            <p:ph type="dt" sz="half" idx="10"/>
          </p:nvPr>
        </p:nvSpPr>
        <p:spPr/>
        <p:txBody>
          <a:bodyPr/>
          <a:lstStyle/>
          <a:p>
            <a:fld id="{760FBDFE-C587-4B4C-A407-44438C67B59E}" type="datetimeFigureOut">
              <a:rPr lang="zh-CN" altLang="en-US" smtClean="0"/>
              <a:t>2024/12/18</a:t>
            </a:fld>
            <a:endParaRPr lang="zh-CN" altLang="en-US"/>
          </a:p>
        </p:txBody>
      </p:sp>
      <p:sp>
        <p:nvSpPr>
          <p:cNvPr id="131" name="页脚占位符 3"/>
          <p:cNvSpPr>
            <a:spLocks noGrp="1"/>
          </p:cNvSpPr>
          <p:nvPr>
            <p:ph type="ftr" sz="quarter" idx="11"/>
          </p:nvPr>
        </p:nvSpPr>
        <p:spPr/>
        <p:txBody>
          <a:bodyPr/>
          <a:lstStyle/>
          <a:p>
            <a:endParaRPr lang="zh-CN" altLang="en-US"/>
          </a:p>
        </p:txBody>
      </p:sp>
      <p:sp>
        <p:nvSpPr>
          <p:cNvPr id="132"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133" name="内容占位符 6"/>
          <p:cNvSpPr>
            <a:spLocks noGrp="1"/>
          </p:cNvSpPr>
          <p:nvPr>
            <p:ph sz="quarter" idx="13"/>
          </p:nvPr>
        </p:nvSpPr>
        <p:spPr>
          <a:xfrm>
            <a:off x="628650" y="413759"/>
            <a:ext cx="7886700" cy="4170258"/>
          </a:xfrm>
        </p:spPr>
        <p:txBody>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0"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endParaRPr/>
          </a:p>
        </p:txBody>
      </p:sp>
      <p:sp>
        <p:nvSpPr>
          <p:cNvPr id="21"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a:p>
        </p:txBody>
      </p:sp>
      <p:sp>
        <p:nvSpPr>
          <p:cNvPr id="22" name="日期占位符 3"/>
          <p:cNvSpPr>
            <a:spLocks noGrp="1"/>
          </p:cNvSpPr>
          <p:nvPr>
            <p:ph type="dt" sz="half" idx="10"/>
          </p:nvPr>
        </p:nvSpPr>
        <p:spPr/>
        <p:txBody>
          <a:bodyPr/>
          <a:lstStyle/>
          <a:p>
            <a:fld id="{6130FC1D-FDBB-4FE4-98A6-79403DE43770}" type="datetimeFigureOut">
              <a:rPr lang="zh-CN" altLang="en-US" smtClean="0"/>
              <a:t>2024/12/18</a:t>
            </a:fld>
            <a:endParaRPr lang="zh-CN" altLang="en-US"/>
          </a:p>
        </p:txBody>
      </p:sp>
      <p:sp>
        <p:nvSpPr>
          <p:cNvPr id="23" name="页脚占位符 4"/>
          <p:cNvSpPr>
            <a:spLocks noGrp="1"/>
          </p:cNvSpPr>
          <p:nvPr>
            <p:ph type="ftr" sz="quarter" idx="11"/>
          </p:nvPr>
        </p:nvSpPr>
        <p:spPr/>
        <p:txBody>
          <a:bodyPr/>
          <a:lstStyle/>
          <a:p>
            <a:endParaRPr lang="zh-CN" altLang="en-US"/>
          </a:p>
        </p:txBody>
      </p:sp>
      <p:sp>
        <p:nvSpPr>
          <p:cNvPr id="24" name="灯片编号占位符 5"/>
          <p:cNvSpPr>
            <a:spLocks noGrp="1"/>
          </p:cNvSpPr>
          <p:nvPr>
            <p:ph type="sldNum" sz="quarter" idx="12"/>
          </p:nvPr>
        </p:nvSpPr>
        <p:spPr/>
        <p:txBody>
          <a:bodyPr/>
          <a:lstStyle/>
          <a:p>
            <a:fld id="{25D0C252-7132-4670-93BD-955E1E9099B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6" name="标题 1"/>
          <p:cNvSpPr>
            <a:spLocks noGrp="1"/>
          </p:cNvSpPr>
          <p:nvPr>
            <p:ph type="title"/>
          </p:nvPr>
        </p:nvSpPr>
        <p:spPr/>
        <p:txBody>
          <a:bodyPr/>
          <a:lstStyle/>
          <a:p>
            <a:r>
              <a:rPr lang="zh-CN" altLang="en-US"/>
              <a:t>单击此处编辑母版标题样式</a:t>
            </a:r>
            <a:endParaRPr/>
          </a:p>
        </p:txBody>
      </p:sp>
      <p:sp>
        <p:nvSpPr>
          <p:cNvPr id="27"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28"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29" name="日期占位符 4"/>
          <p:cNvSpPr>
            <a:spLocks noGrp="1"/>
          </p:cNvSpPr>
          <p:nvPr>
            <p:ph type="dt" sz="half" idx="10"/>
          </p:nvPr>
        </p:nvSpPr>
        <p:spPr/>
        <p:txBody>
          <a:bodyPr/>
          <a:lstStyle/>
          <a:p>
            <a:fld id="{6130FC1D-FDBB-4FE4-98A6-79403DE43770}" type="datetimeFigureOut">
              <a:rPr lang="zh-CN" altLang="en-US" smtClean="0"/>
              <a:t>2024/12/18</a:t>
            </a:fld>
            <a:endParaRPr lang="zh-CN" altLang="en-US"/>
          </a:p>
        </p:txBody>
      </p:sp>
      <p:sp>
        <p:nvSpPr>
          <p:cNvPr id="30" name="页脚占位符 5"/>
          <p:cNvSpPr>
            <a:spLocks noGrp="1"/>
          </p:cNvSpPr>
          <p:nvPr>
            <p:ph type="ftr" sz="quarter" idx="11"/>
          </p:nvPr>
        </p:nvSpPr>
        <p:spPr/>
        <p:txBody>
          <a:bodyPr/>
          <a:lstStyle/>
          <a:p>
            <a:endParaRPr lang="zh-CN" altLang="en-US"/>
          </a:p>
        </p:txBody>
      </p:sp>
      <p:sp>
        <p:nvSpPr>
          <p:cNvPr id="31" name="灯片编号占位符 6"/>
          <p:cNvSpPr>
            <a:spLocks noGrp="1"/>
          </p:cNvSpPr>
          <p:nvPr>
            <p:ph type="sldNum" sz="quarter" idx="12"/>
          </p:nvPr>
        </p:nvSpPr>
        <p:spPr/>
        <p:txBody>
          <a:bodyPr/>
          <a:lstStyle/>
          <a:p>
            <a:fld id="{25D0C252-7132-4670-93BD-955E1E9099B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33"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endParaRPr/>
          </a:p>
        </p:txBody>
      </p:sp>
      <p:sp>
        <p:nvSpPr>
          <p:cNvPr id="34"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a:p>
        </p:txBody>
      </p:sp>
      <p:sp>
        <p:nvSpPr>
          <p:cNvPr id="35"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36"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a:p>
        </p:txBody>
      </p:sp>
      <p:sp>
        <p:nvSpPr>
          <p:cNvPr id="37"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38" name="日期占位符 6"/>
          <p:cNvSpPr>
            <a:spLocks noGrp="1"/>
          </p:cNvSpPr>
          <p:nvPr>
            <p:ph type="dt" sz="half" idx="10"/>
          </p:nvPr>
        </p:nvSpPr>
        <p:spPr/>
        <p:txBody>
          <a:bodyPr/>
          <a:lstStyle/>
          <a:p>
            <a:fld id="{6130FC1D-FDBB-4FE4-98A6-79403DE43770}" type="datetimeFigureOut">
              <a:rPr lang="zh-CN" altLang="en-US" smtClean="0"/>
              <a:t>2024/12/18</a:t>
            </a:fld>
            <a:endParaRPr lang="zh-CN" altLang="en-US"/>
          </a:p>
        </p:txBody>
      </p:sp>
      <p:sp>
        <p:nvSpPr>
          <p:cNvPr id="39" name="页脚占位符 7"/>
          <p:cNvSpPr>
            <a:spLocks noGrp="1"/>
          </p:cNvSpPr>
          <p:nvPr>
            <p:ph type="ftr" sz="quarter" idx="11"/>
          </p:nvPr>
        </p:nvSpPr>
        <p:spPr/>
        <p:txBody>
          <a:bodyPr/>
          <a:lstStyle/>
          <a:p>
            <a:endParaRPr lang="zh-CN" altLang="en-US"/>
          </a:p>
        </p:txBody>
      </p:sp>
      <p:sp>
        <p:nvSpPr>
          <p:cNvPr id="40" name="灯片编号占位符 8"/>
          <p:cNvSpPr>
            <a:spLocks noGrp="1"/>
          </p:cNvSpPr>
          <p:nvPr>
            <p:ph type="sldNum" sz="quarter" idx="12"/>
          </p:nvPr>
        </p:nvSpPr>
        <p:spPr/>
        <p:txBody>
          <a:bodyPr/>
          <a:lstStyle/>
          <a:p>
            <a:fld id="{25D0C252-7132-4670-93BD-955E1E9099B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42" name="标题 1"/>
          <p:cNvSpPr>
            <a:spLocks noGrp="1"/>
          </p:cNvSpPr>
          <p:nvPr>
            <p:ph type="title"/>
          </p:nvPr>
        </p:nvSpPr>
        <p:spPr/>
        <p:txBody>
          <a:bodyPr/>
          <a:lstStyle/>
          <a:p>
            <a:r>
              <a:rPr lang="zh-CN" altLang="en-US"/>
              <a:t>单击此处编辑母版标题样式</a:t>
            </a:r>
            <a:endParaRPr/>
          </a:p>
        </p:txBody>
      </p:sp>
      <p:sp>
        <p:nvSpPr>
          <p:cNvPr id="43" name="日期占位符 2"/>
          <p:cNvSpPr>
            <a:spLocks noGrp="1"/>
          </p:cNvSpPr>
          <p:nvPr>
            <p:ph type="dt" sz="half" idx="10"/>
          </p:nvPr>
        </p:nvSpPr>
        <p:spPr/>
        <p:txBody>
          <a:bodyPr/>
          <a:lstStyle/>
          <a:p>
            <a:fld id="{6130FC1D-FDBB-4FE4-98A6-79403DE43770}" type="datetimeFigureOut">
              <a:rPr lang="zh-CN" altLang="en-US" smtClean="0"/>
              <a:t>2024/12/18</a:t>
            </a:fld>
            <a:endParaRPr lang="zh-CN" altLang="en-US"/>
          </a:p>
        </p:txBody>
      </p:sp>
      <p:sp>
        <p:nvSpPr>
          <p:cNvPr id="44" name="页脚占位符 3"/>
          <p:cNvSpPr>
            <a:spLocks noGrp="1"/>
          </p:cNvSpPr>
          <p:nvPr>
            <p:ph type="ftr" sz="quarter" idx="11"/>
          </p:nvPr>
        </p:nvSpPr>
        <p:spPr/>
        <p:txBody>
          <a:bodyPr/>
          <a:lstStyle/>
          <a:p>
            <a:endParaRPr lang="zh-CN" altLang="en-US"/>
          </a:p>
        </p:txBody>
      </p:sp>
      <p:sp>
        <p:nvSpPr>
          <p:cNvPr id="45" name="灯片编号占位符 4"/>
          <p:cNvSpPr>
            <a:spLocks noGrp="1"/>
          </p:cNvSpPr>
          <p:nvPr>
            <p:ph type="sldNum" sz="quarter" idx="12"/>
          </p:nvPr>
        </p:nvSpPr>
        <p:spPr/>
        <p:txBody>
          <a:bodyPr/>
          <a:lstStyle/>
          <a:p>
            <a:fld id="{25D0C252-7132-4670-93BD-955E1E9099B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47" name="日期占位符 1"/>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6130FC1D-FDBB-4FE4-98A6-79403DE43770}" type="datetimeFigureOut">
              <a:rPr lang="zh-CN" altLang="en-US" smtClean="0"/>
              <a:t>2024/12/18</a:t>
            </a:fld>
            <a:endParaRPr lang="zh-CN" altLang="en-US"/>
          </a:p>
        </p:txBody>
      </p:sp>
      <p:sp>
        <p:nvSpPr>
          <p:cNvPr id="48" name="页脚占位符 2"/>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49" name="灯片编号占位符 3"/>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25D0C252-7132-4670-93BD-955E1E9099B1}" type="slidenum">
              <a:rPr lang="zh-CN" altLang="en-US" smtClean="0"/>
              <a:t>‹#›</a:t>
            </a:fld>
            <a:endParaRPr lang="zh-CN" altLang="en-US"/>
          </a:p>
        </p:txBody>
      </p:sp>
      <p:sp>
        <p:nvSpPr>
          <p:cNvPr id="50" name="矩形 4"/>
          <p:cNvSpPr/>
          <p:nvPr userDrawn="1"/>
        </p:nvSpPr>
        <p:spPr>
          <a:xfrm>
            <a:off x="253" y="196280"/>
            <a:ext cx="144049" cy="504056"/>
          </a:xfrm>
          <a:prstGeom prst="rect">
            <a:avLst/>
          </a:prstGeom>
          <a:solidFill>
            <a:srgbClr val="DEB9B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165"/>
            <a:endParaRPr lang="zh-CN" altLang="en-US" sz="1400">
              <a:solidFill>
                <a:srgbClr val="E7E6E6">
                  <a:lumMod val="50000"/>
                </a:srgbClr>
              </a:solidFill>
              <a:latin typeface="微软雅黑" panose="020B0503020204020204" pitchFamily="34" charset="-122"/>
              <a:ea typeface="微软雅黑" panose="020B0503020204020204" pitchFamily="34" charset="-122"/>
              <a:cs typeface="+mn-ea"/>
              <a:sym typeface="+mn-lt"/>
            </a:endParaRPr>
          </a:p>
        </p:txBody>
      </p:sp>
      <p:sp>
        <p:nvSpPr>
          <p:cNvPr id="51" name="文本框 37"/>
          <p:cNvSpPr txBox="1"/>
          <p:nvPr userDrawn="1"/>
        </p:nvSpPr>
        <p:spPr>
          <a:xfrm>
            <a:off x="216310" y="196280"/>
            <a:ext cx="2190351" cy="315475"/>
          </a:xfrm>
          <a:prstGeom prst="rect">
            <a:avLst/>
          </a:prstGeom>
          <a:noFill/>
        </p:spPr>
        <p:txBody>
          <a:bodyPr wrap="none" lIns="68584" tIns="34292" rIns="68584" bIns="34292" rtlCol="0">
            <a:spAutoFit/>
          </a:bodyPr>
          <a:lstStyle/>
          <a:p>
            <a:pPr defTabSz="685165"/>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endParaRPr/>
          </a:p>
        </p:txBody>
      </p:sp>
      <p:sp>
        <p:nvSpPr>
          <p:cNvPr id="52" name="文本框 38"/>
          <p:cNvSpPr txBox="1"/>
          <p:nvPr userDrawn="1"/>
        </p:nvSpPr>
        <p:spPr>
          <a:xfrm>
            <a:off x="265271" y="520316"/>
            <a:ext cx="2039271" cy="207753"/>
          </a:xfrm>
          <a:prstGeom prst="rect">
            <a:avLst/>
          </a:prstGeom>
          <a:noFill/>
        </p:spPr>
        <p:txBody>
          <a:bodyPr wrap="square" lIns="68584" tIns="34292" rIns="68584" bIns="34292" rtlCol="0">
            <a:spAutoFit/>
          </a:bodyPr>
          <a:lstStyle/>
          <a:p>
            <a:pPr algn="dist" defTabSz="685165"/>
            <a:r>
              <a:rPr lang="en-US" altLang="zh-CN" sz="9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ADD RELATED TITLE WORDS</a:t>
            </a:r>
            <a:endParaRPr lang="zh-CN" altLang="en-US" sz="9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 name=""/>
        <p:cNvGrpSpPr/>
        <p:nvPr/>
      </p:nvGrpSpPr>
      <p:grpSpPr>
        <a:xfrm>
          <a:off x="0" y="0"/>
          <a:ext cx="0" cy="0"/>
          <a:chOff x="0" y="0"/>
          <a:chExt cx="0" cy="0"/>
        </a:xfrm>
      </p:grpSpPr>
      <p:sp>
        <p:nvSpPr>
          <p:cNvPr id="54"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endParaRPr/>
          </a:p>
        </p:txBody>
      </p:sp>
      <p:sp>
        <p:nvSpPr>
          <p:cNvPr id="55"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56"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a:p>
        </p:txBody>
      </p:sp>
      <p:sp>
        <p:nvSpPr>
          <p:cNvPr id="57" name="日期占位符 4"/>
          <p:cNvSpPr>
            <a:spLocks noGrp="1"/>
          </p:cNvSpPr>
          <p:nvPr>
            <p:ph type="dt" sz="half" idx="10"/>
          </p:nvPr>
        </p:nvSpPr>
        <p:spPr/>
        <p:txBody>
          <a:bodyPr/>
          <a:lstStyle/>
          <a:p>
            <a:fld id="{6130FC1D-FDBB-4FE4-98A6-79403DE43770}" type="datetimeFigureOut">
              <a:rPr lang="zh-CN" altLang="en-US" smtClean="0"/>
              <a:t>2024/12/18</a:t>
            </a:fld>
            <a:endParaRPr lang="zh-CN" altLang="en-US"/>
          </a:p>
        </p:txBody>
      </p:sp>
      <p:sp>
        <p:nvSpPr>
          <p:cNvPr id="58" name="页脚占位符 5"/>
          <p:cNvSpPr>
            <a:spLocks noGrp="1"/>
          </p:cNvSpPr>
          <p:nvPr>
            <p:ph type="ftr" sz="quarter" idx="11"/>
          </p:nvPr>
        </p:nvSpPr>
        <p:spPr/>
        <p:txBody>
          <a:bodyPr/>
          <a:lstStyle/>
          <a:p>
            <a:endParaRPr lang="zh-CN" altLang="en-US"/>
          </a:p>
        </p:txBody>
      </p:sp>
      <p:sp>
        <p:nvSpPr>
          <p:cNvPr id="59" name="灯片编号占位符 6"/>
          <p:cNvSpPr>
            <a:spLocks noGrp="1"/>
          </p:cNvSpPr>
          <p:nvPr>
            <p:ph type="sldNum" sz="quarter" idx="12"/>
          </p:nvPr>
        </p:nvSpPr>
        <p:spPr/>
        <p:txBody>
          <a:bodyPr/>
          <a:lstStyle/>
          <a:p>
            <a:fld id="{25D0C252-7132-4670-93BD-955E1E9099B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61"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endParaRPr/>
          </a:p>
        </p:txBody>
      </p:sp>
      <p:sp>
        <p:nvSpPr>
          <p:cNvPr id="62"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63"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a:p>
        </p:txBody>
      </p:sp>
      <p:sp>
        <p:nvSpPr>
          <p:cNvPr id="64" name="日期占位符 4"/>
          <p:cNvSpPr>
            <a:spLocks noGrp="1"/>
          </p:cNvSpPr>
          <p:nvPr>
            <p:ph type="dt" sz="half" idx="10"/>
          </p:nvPr>
        </p:nvSpPr>
        <p:spPr/>
        <p:txBody>
          <a:bodyPr/>
          <a:lstStyle/>
          <a:p>
            <a:fld id="{6130FC1D-FDBB-4FE4-98A6-79403DE43770}" type="datetimeFigureOut">
              <a:rPr lang="zh-CN" altLang="en-US" smtClean="0"/>
              <a:t>2024/12/18</a:t>
            </a:fld>
            <a:endParaRPr lang="zh-CN" altLang="en-US"/>
          </a:p>
        </p:txBody>
      </p:sp>
      <p:sp>
        <p:nvSpPr>
          <p:cNvPr id="65" name="页脚占位符 5"/>
          <p:cNvSpPr>
            <a:spLocks noGrp="1"/>
          </p:cNvSpPr>
          <p:nvPr>
            <p:ph type="ftr" sz="quarter" idx="11"/>
          </p:nvPr>
        </p:nvSpPr>
        <p:spPr/>
        <p:txBody>
          <a:bodyPr/>
          <a:lstStyle/>
          <a:p>
            <a:endParaRPr lang="zh-CN" altLang="en-US"/>
          </a:p>
        </p:txBody>
      </p:sp>
      <p:sp>
        <p:nvSpPr>
          <p:cNvPr id="66" name="灯片编号占位符 6"/>
          <p:cNvSpPr>
            <a:spLocks noGrp="1"/>
          </p:cNvSpPr>
          <p:nvPr>
            <p:ph type="sldNum" sz="quarter" idx="12"/>
          </p:nvPr>
        </p:nvSpPr>
        <p:spPr/>
        <p:txBody>
          <a:bodyPr/>
          <a:lstStyle/>
          <a:p>
            <a:fld id="{25D0C252-7132-4670-93BD-955E1E9099B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endParaRP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6130FC1D-FDBB-4FE4-98A6-79403DE43770}" type="datetimeFigureOut">
              <a:rPr lang="zh-CN" altLang="en-US" smtClean="0"/>
              <a:t>2024/12/18</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25D0C252-7132-4670-93BD-955E1E9099B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txStyles>
    <p:titleStyle>
      <a:lvl1pPr algn="ctr" defTabSz="914400" rtl="0" eaLnBrk="1" latinLnBrk="0" hangingPunct="1">
        <a:spcBef>
          <a:spcPct val="1"/>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标题占位符 1"/>
          <p:cNvSpPr>
            <a:spLocks noGrp="1"/>
          </p:cNvSpPr>
          <p:nvPr>
            <p:ph type="title"/>
          </p:nvPr>
        </p:nvSpPr>
        <p:spPr>
          <a:xfrm>
            <a:off x="628650" y="273911"/>
            <a:ext cx="7886700" cy="994418"/>
          </a:xfrm>
          <a:prstGeom prst="rect">
            <a:avLst/>
          </a:prstGeom>
        </p:spPr>
        <p:txBody>
          <a:bodyPr vert="horz" lIns="91440" tIns="45720" rIns="91440" bIns="45720" rtlCol="0" anchor="ctr">
            <a:normAutofit/>
          </a:bodyPr>
          <a:lstStyle/>
          <a:p>
            <a:r>
              <a:rPr lang="zh-CN" altLang="en-US"/>
              <a:t>单击此处编辑母版标题样式</a:t>
            </a:r>
            <a:endParaRPr/>
          </a:p>
        </p:txBody>
      </p:sp>
      <p:sp>
        <p:nvSpPr>
          <p:cNvPr id="9" name="文本占位符 2"/>
          <p:cNvSpPr>
            <a:spLocks noGrp="1"/>
          </p:cNvSpPr>
          <p:nvPr>
            <p:ph type="body" idx="1"/>
          </p:nvPr>
        </p:nvSpPr>
        <p:spPr>
          <a:xfrm>
            <a:off x="628650" y="1369557"/>
            <a:ext cx="7886700" cy="3264309"/>
          </a:xfrm>
          <a:prstGeom prst="rect">
            <a:avLst/>
          </a:prstGeom>
        </p:spPr>
        <p:txBody>
          <a:bodyPr vert="horz" lIns="91440" tIns="45720" rIns="91440" bIns="45720" rtlCol="0">
            <a:normAutofit/>
          </a:bodyPr>
          <a:lstStyle/>
          <a:p>
            <a:pPr lvl="0"/>
            <a:r>
              <a:rPr lang="zh-CN" altLang="en-US"/>
              <a:t>单击此处编辑母版文本样式</a:t>
            </a:r>
            <a:endParaRPr/>
          </a:p>
          <a:p>
            <a:pPr lvl="1"/>
            <a:r>
              <a:rPr lang="zh-CN" altLang="en-US"/>
              <a:t>第二级</a:t>
            </a:r>
            <a:endParaRPr/>
          </a:p>
          <a:p>
            <a:pPr lvl="2"/>
            <a:r>
              <a:rPr lang="zh-CN" altLang="en-US"/>
              <a:t>第三级</a:t>
            </a:r>
            <a:endParaRPr/>
          </a:p>
          <a:p>
            <a:pPr lvl="3"/>
            <a:r>
              <a:rPr lang="zh-CN" altLang="en-US"/>
              <a:t>第四级</a:t>
            </a:r>
            <a:endParaRPr/>
          </a:p>
          <a:p>
            <a:pPr lvl="4"/>
            <a:r>
              <a:rPr lang="zh-CN" altLang="en-US"/>
              <a:t>第五级</a:t>
            </a:r>
            <a:endParaRPr/>
          </a:p>
        </p:txBody>
      </p:sp>
      <p:sp>
        <p:nvSpPr>
          <p:cNvPr id="10" name="日期占位符 3"/>
          <p:cNvSpPr>
            <a:spLocks noGrp="1"/>
          </p:cNvSpPr>
          <p:nvPr>
            <p:ph type="dt" sz="half" idx="2"/>
          </p:nvPr>
        </p:nvSpPr>
        <p:spPr>
          <a:xfrm>
            <a:off x="628650" y="4768440"/>
            <a:ext cx="2057400" cy="273911"/>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charset="-122"/>
                <a:ea typeface="黑体" panose="02010609060101010101" charset="-122"/>
              </a:defRPr>
            </a:lvl1pPr>
          </a:lstStyle>
          <a:p>
            <a:fld id="{D997B5FA-0921-464F-AAE1-844C04324D75}" type="datetimeFigureOut">
              <a:rPr lang="zh-CN" altLang="en-US" smtClean="0"/>
              <a:t>2024/12/18</a:t>
            </a:fld>
            <a:endParaRPr lang="zh-CN" altLang="en-US"/>
          </a:p>
        </p:txBody>
      </p:sp>
      <p:sp>
        <p:nvSpPr>
          <p:cNvPr id="11" name="页脚占位符 4"/>
          <p:cNvSpPr>
            <a:spLocks noGrp="1"/>
          </p:cNvSpPr>
          <p:nvPr>
            <p:ph type="ftr" sz="quarter" idx="3"/>
          </p:nvPr>
        </p:nvSpPr>
        <p:spPr>
          <a:xfrm>
            <a:off x="3028950" y="4768440"/>
            <a:ext cx="3086100" cy="273911"/>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charset="-122"/>
                <a:ea typeface="黑体" panose="02010609060101010101" charset="-122"/>
              </a:defRPr>
            </a:lvl1pPr>
          </a:lstStyle>
          <a:p>
            <a:endParaRPr lang="zh-CN" altLang="en-US"/>
          </a:p>
        </p:txBody>
      </p:sp>
      <p:sp>
        <p:nvSpPr>
          <p:cNvPr id="12" name="灯片编号占位符 5"/>
          <p:cNvSpPr>
            <a:spLocks noGrp="1"/>
          </p:cNvSpPr>
          <p:nvPr>
            <p:ph type="sldNum" sz="quarter" idx="4"/>
          </p:nvPr>
        </p:nvSpPr>
        <p:spPr>
          <a:xfrm>
            <a:off x="6457950" y="4768440"/>
            <a:ext cx="2057400" cy="273911"/>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charset="-122"/>
                <a:ea typeface="黑体" panose="02010609060101010101" charset="-122"/>
              </a:defRPr>
            </a:lvl1pPr>
          </a:lstStyle>
          <a:p>
            <a:fld id="{565CE74E-AB26-4998-AD42-012C4C1AD076}" type="slidenum">
              <a:rPr lang="zh-CN" altLang="en-US" smtClean="0"/>
              <a:t>‹#›</a:t>
            </a:fld>
            <a:endParaRPr lang="zh-CN" altLang="en-US"/>
          </a:p>
        </p:txBody>
      </p:sp>
      <p:sp>
        <p:nvSpPr>
          <p:cNvPr id="13" name="KSO_TEMPLATE" hidden="1"/>
          <p:cNvSpPr/>
          <p:nvPr userDrawn="1"/>
        </p:nvSpPr>
        <p:spPr>
          <a:xfrm flipH="1">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mc:AlternateContent xmlns:mc="http://schemas.openxmlformats.org/markup-compatibility/2006" xmlns:p14="http://schemas.microsoft.com/office/powerpoint/2010/main">
    <mc:Choice Requires="p14">
      <p:transition spd="slow" p14:dur="1500" advTm="3000">
        <p:random/>
      </p:transition>
    </mc:Choice>
    <mc:Fallback xmlns="">
      <p:transition spd="slow">
        <p:fade/>
      </p:transition>
    </mc:Fallback>
  </mc:AlternateContent>
  <p:txStyles>
    <p:titleStyle>
      <a:lvl1pPr algn="l" defTabSz="685800" rtl="0" eaLnBrk="1" latinLnBrk="0" hangingPunct="1">
        <a:lnSpc>
          <a:spcPct val="90000"/>
        </a:lnSpc>
        <a:spcBef>
          <a:spcPct val="1"/>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audio" Target="file:////ppt/slides/media/media1.mp3"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audio" Target="file:////ppt/slides/media/media1.mp3"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图片 8"/>
          <p:cNvPicPr>
            <a:picLocks noChangeAspect="1"/>
          </p:cNvPicPr>
          <p:nvPr/>
        </p:nvPicPr>
        <p:blipFill>
          <a:blip r:embed="rId4"/>
          <a:stretch>
            <a:fillRect/>
          </a:stretch>
        </p:blipFill>
        <p:spPr>
          <a:xfrm>
            <a:off x="0" y="-9292"/>
            <a:ext cx="9144000" cy="1645732"/>
          </a:xfrm>
          <a:prstGeom prst="rect">
            <a:avLst/>
          </a:prstGeom>
        </p:spPr>
      </p:pic>
      <p:pic>
        <p:nvPicPr>
          <p:cNvPr id="174" name="图片 11"/>
          <p:cNvPicPr>
            <a:picLocks noChangeAspect="1"/>
          </p:cNvPicPr>
          <p:nvPr/>
        </p:nvPicPr>
        <p:blipFill>
          <a:blip r:embed="rId5"/>
          <a:stretch>
            <a:fillRect/>
          </a:stretch>
        </p:blipFill>
        <p:spPr>
          <a:xfrm>
            <a:off x="5209468" y="237784"/>
            <a:ext cx="4264732" cy="4264732"/>
          </a:xfrm>
          <a:prstGeom prst="rect">
            <a:avLst/>
          </a:prstGeom>
        </p:spPr>
      </p:pic>
      <p:pic>
        <p:nvPicPr>
          <p:cNvPr id="175" name="Ukulele Fun">
            <a:hlinkClick r:id="" action="ppaction://media"/>
          </p:cNvPr>
          <p:cNvPicPr>
            <a:picLocks noChangeAspect="1"/>
          </p:cNvPicPr>
          <p:nvPr>
            <a:audioFile r:link="rId1"/>
          </p:nvPr>
        </p:nvPicPr>
        <p:blipFill>
          <a:blip r:embed="rId6"/>
          <a:stretch>
            <a:fillRect/>
          </a:stretch>
        </p:blipFill>
        <p:spPr>
          <a:xfrm>
            <a:off x="-762224" y="-919844"/>
            <a:ext cx="487363" cy="487362"/>
          </a:xfrm>
          <a:prstGeom prst="rect">
            <a:avLst/>
          </a:prstGeom>
        </p:spPr>
      </p:pic>
      <p:sp>
        <p:nvSpPr>
          <p:cNvPr id="176" name="TextBox 175"/>
          <p:cNvSpPr txBox="1"/>
          <p:nvPr/>
        </p:nvSpPr>
        <p:spPr>
          <a:xfrm>
            <a:off x="751768" y="1384159"/>
            <a:ext cx="4653792" cy="2165350"/>
          </a:xfrm>
          <a:prstGeom prst="rect">
            <a:avLst/>
          </a:prstGeom>
          <a:ln w="12700">
            <a:prstDash val="solid"/>
            <a:miter lim="800000"/>
          </a:ln>
        </p:spPr>
        <p:txBody>
          <a:bodyPr>
            <a:spAutoFit/>
          </a:bodyPr>
          <a:lstStyle/>
          <a:p>
            <a:pPr algn="r">
              <a:lnSpc>
                <a:spcPct val="200000"/>
              </a:lnSpc>
            </a:pPr>
            <a:r>
              <a:rPr lang="zh-CN" sz="4400">
                <a:latin typeface="造字工房芝士少女体"/>
                <a:ea typeface="造字工房芝士少女体"/>
                <a:cs typeface="+mn-cs"/>
              </a:rPr>
              <a:t>北航猫猫管理基地</a:t>
            </a:r>
            <a:r>
              <a:rPr lang="en-US" sz="2400">
                <a:latin typeface="造字工房芝士少女体"/>
                <a:ea typeface="造字工房芝士少女体"/>
                <a:cs typeface="+mn-cs"/>
              </a:rPr>
              <a:t>——</a:t>
            </a:r>
            <a:r>
              <a:rPr lang="zh-CN" sz="2400">
                <a:latin typeface="造字工房芝士少女体"/>
                <a:ea typeface="造字工房芝士少女体"/>
                <a:cs typeface="+mn-cs"/>
              </a:rPr>
              <a:t>校园中猫猫的又一个家</a:t>
            </a:r>
            <a:endParaRPr/>
          </a:p>
        </p:txBody>
      </p:sp>
      <p:sp>
        <p:nvSpPr>
          <p:cNvPr id="177" name="TextBox 176"/>
          <p:cNvSpPr txBox="1"/>
          <p:nvPr/>
        </p:nvSpPr>
        <p:spPr>
          <a:xfrm>
            <a:off x="1174043" y="4025900"/>
            <a:ext cx="3613150" cy="336550"/>
          </a:xfrm>
          <a:prstGeom prst="rect">
            <a:avLst/>
          </a:prstGeom>
          <a:ln w="12700">
            <a:prstDash val="solid"/>
            <a:miter lim="800000"/>
          </a:ln>
        </p:spPr>
        <p:txBody>
          <a:bodyPr>
            <a:spAutoFit/>
          </a:bodyPr>
          <a:lstStyle/>
          <a:p>
            <a:pPr algn="ctr"/>
            <a:r>
              <a:rPr lang="zh-CN" sz="1600"/>
              <a:t>答辩人：魏东霖</a:t>
            </a:r>
            <a:r>
              <a:rPr lang="en-US" sz="1600"/>
              <a:t> </a:t>
            </a:r>
            <a:r>
              <a:rPr lang="zh-CN" sz="1600"/>
              <a:t>吴桐</a:t>
            </a:r>
            <a:r>
              <a:rPr lang="en-US" sz="1600"/>
              <a:t> </a:t>
            </a:r>
            <a:r>
              <a:rPr lang="zh-CN" sz="1600"/>
              <a:t>邝晓文</a:t>
            </a:r>
            <a:endParaRPr/>
          </a:p>
        </p:txBody>
      </p:sp>
    </p:spTree>
  </p:cSld>
  <p:clrMapOvr>
    <a:masterClrMapping/>
  </p:clrMapOvr>
  <p:transition spd="med">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49"/>
          <p:cNvSpPr>
            <a:spLocks noChangeArrowheads="1"/>
          </p:cNvSpPr>
          <p:nvPr/>
        </p:nvSpPr>
        <p:spPr bwMode="auto">
          <a:xfrm>
            <a:off x="1530665" y="890265"/>
            <a:ext cx="7131050" cy="16002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342900" indent="-342900" algn="just" defTabSz="914400">
              <a:lnSpc>
                <a:spcPct val="150000"/>
              </a:lnSpc>
              <a:spcBef>
                <a:spcPts val="0"/>
              </a:spcBef>
              <a:spcAft>
                <a:spcPts val="0"/>
              </a:spcAft>
              <a:buFont typeface="Arial" panose="020B0604020202020204" pitchFamily="34" charset="0"/>
              <a:buAutoNum type="arabicPeriod"/>
            </a:pPr>
            <a:r>
              <a:rPr lang="zh-CN" sz="1800">
                <a:solidFill>
                  <a:srgbClr val="000000">
                    <a:alpha val="100000"/>
                  </a:srgbClr>
                </a:solidFill>
                <a:latin typeface="默认字体"/>
                <a:ea typeface="默认字体"/>
                <a:cs typeface="+mn-cs"/>
              </a:rPr>
              <a:t>用户鉴权</a:t>
            </a:r>
            <a:endParaRPr/>
          </a:p>
          <a:p>
            <a:pPr indent="0" algn="just" defTabSz="914400">
              <a:lnSpc>
                <a:spcPct val="150000"/>
              </a:lnSpc>
              <a:spcBef>
                <a:spcPts val="0"/>
              </a:spcBef>
              <a:spcAft>
                <a:spcPts val="0"/>
              </a:spcAft>
              <a:buFont typeface="Arial" panose="020B0604020202020204" pitchFamily="34" charset="0"/>
              <a:buNone/>
            </a:pPr>
            <a:r>
              <a:rPr lang="zh-CN" sz="1600">
                <a:solidFill>
                  <a:srgbClr val="000000">
                    <a:alpha val="100000"/>
                  </a:srgbClr>
                </a:solidFill>
                <a:latin typeface="默认字体"/>
                <a:ea typeface="默认字体"/>
                <a:cs typeface="+mn-cs"/>
              </a:rPr>
              <a:t>用户登录时，后端验证用户的账户密码，成功后通过</a:t>
            </a:r>
            <a:r>
              <a:rPr lang="en-US" sz="1600" b="1">
                <a:solidFill>
                  <a:srgbClr val="000000">
                    <a:alpha val="100000"/>
                  </a:srgbClr>
                </a:solidFill>
                <a:latin typeface="默认字体"/>
                <a:ea typeface="默认字体"/>
                <a:cs typeface="+mn-cs"/>
              </a:rPr>
              <a:t>JWT</a:t>
            </a:r>
            <a:r>
              <a:rPr lang="zh-CN" sz="1600">
                <a:solidFill>
                  <a:srgbClr val="000000">
                    <a:alpha val="100000"/>
                  </a:srgbClr>
                </a:solidFill>
                <a:latin typeface="默认字体"/>
                <a:ea typeface="默认字体"/>
                <a:cs typeface="+mn-cs"/>
              </a:rPr>
              <a:t>将</a:t>
            </a:r>
            <a:r>
              <a:rPr lang="en-US" sz="1600">
                <a:solidFill>
                  <a:srgbClr val="000000">
                    <a:alpha val="100000"/>
                  </a:srgbClr>
                </a:solidFill>
                <a:latin typeface="默认字体"/>
                <a:ea typeface="默认字体"/>
                <a:cs typeface="+mn-cs"/>
              </a:rPr>
              <a:t>token</a:t>
            </a:r>
            <a:r>
              <a:rPr lang="zh-CN" sz="1600">
                <a:solidFill>
                  <a:srgbClr val="000000">
                    <a:alpha val="100000"/>
                  </a:srgbClr>
                </a:solidFill>
                <a:latin typeface="默认字体"/>
                <a:ea typeface="默认字体"/>
                <a:cs typeface="+mn-cs"/>
              </a:rPr>
              <a:t>信息返回给客户端。我们会检测用户的每一步操作，未登录情况下除去浏览帖子外，其他操作会自动跳转到登陆界面。</a:t>
            </a:r>
            <a:endParaRPr/>
          </a:p>
        </p:txBody>
      </p:sp>
      <p:sp>
        <p:nvSpPr>
          <p:cNvPr id="9" name="直接连接符 50"/>
          <p:cNvSpPr>
            <a:spLocks noChangeShapeType="1"/>
          </p:cNvSpPr>
          <p:nvPr/>
        </p:nvSpPr>
        <p:spPr bwMode="auto">
          <a:xfrm>
            <a:off x="1689765" y="776645"/>
            <a:ext cx="6914800" cy="42875"/>
          </a:xfrm>
          <a:prstGeom prst="line">
            <a:avLst/>
          </a:prstGeom>
          <a:noFill/>
          <a:ln w="15875" cmpd="sng">
            <a:solidFill>
              <a:srgbClr val="7F7F7F"/>
            </a:solidFill>
            <a:bevel/>
          </a:ln>
        </p:spPr>
        <p:txBody>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0" name="TextBox 297"/>
          <p:cNvSpPr>
            <a:spLocks noChangeArrowheads="1"/>
          </p:cNvSpPr>
          <p:nvPr/>
        </p:nvSpPr>
        <p:spPr bwMode="auto">
          <a:xfrm>
            <a:off x="1604924" y="312200"/>
            <a:ext cx="1955800" cy="393700"/>
          </a:xfrm>
          <a:prstGeom prst="rect">
            <a:avLst/>
          </a:prstGeom>
          <a:noFill/>
          <a:ln>
            <a:noFill/>
          </a:ln>
        </p:spPr>
        <p:txBody>
          <a:bodyPr wrap="none">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a:buFont typeface="Arial" panose="020B0604020202020204" pitchFamily="34" charset="0"/>
            </a:pPr>
            <a:r>
              <a:rPr lang="zh-CN" sz="2000" b="1">
                <a:solidFill>
                  <a:schemeClr val="tx1">
                    <a:lumMod val="75000"/>
                    <a:lumOff val="25000"/>
                    <a:alpha val="100000"/>
                  </a:schemeClr>
                </a:solidFill>
                <a:latin typeface="微软雅黑"/>
                <a:ea typeface="微软雅黑"/>
                <a:cs typeface="+mn-cs"/>
                <a:sym typeface="字魂59号-创粗黑"/>
              </a:rPr>
              <a:t>功能特点及展示</a:t>
            </a:r>
            <a:endParaRPr/>
          </a:p>
        </p:txBody>
      </p:sp>
      <p:pic>
        <p:nvPicPr>
          <p:cNvPr id="11" name="图片 64"/>
          <p:cNvPicPr>
            <a:picLocks noChangeAspect="1"/>
          </p:cNvPicPr>
          <p:nvPr/>
        </p:nvPicPr>
        <p:blipFill>
          <a:blip r:embed="rId3"/>
          <a:stretch>
            <a:fillRect/>
          </a:stretch>
        </p:blipFill>
        <p:spPr>
          <a:xfrm>
            <a:off x="0" y="-105932"/>
            <a:ext cx="1736899" cy="1720019"/>
          </a:xfrm>
          <a:prstGeom prst="rect">
            <a:avLst/>
          </a:prstGeom>
        </p:spPr>
      </p:pic>
      <p:sp>
        <p:nvSpPr>
          <p:cNvPr id="12" name="矩形 49"/>
          <p:cNvSpPr>
            <a:spLocks noChangeArrowheads="1"/>
          </p:cNvSpPr>
          <p:nvPr/>
        </p:nvSpPr>
        <p:spPr bwMode="auto">
          <a:xfrm>
            <a:off x="1568765" y="1888110"/>
            <a:ext cx="7042150" cy="3683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lvl="0" indent="0" algn="just" defTabSz="914400">
              <a:lnSpc>
                <a:spcPct val="130000"/>
              </a:lnSpc>
              <a:spcBef>
                <a:spcPts val="0"/>
              </a:spcBef>
              <a:spcAft>
                <a:spcPts val="0"/>
              </a:spcAft>
              <a:buFont typeface="Arial" panose="020B0604020202020204" pitchFamily="34" charset="0"/>
              <a:defRPr sz="1800">
                <a:solidFill>
                  <a:schemeClr val="tx1">
                    <a:alpha val="100000"/>
                  </a:schemeClr>
                </a:solidFill>
                <a:latin typeface="Calibri"/>
                <a:ea typeface="宋体"/>
                <a:cs typeface="+mn-cs"/>
              </a:defRPr>
            </a:pPr>
            <a:endParaRPr lang="zh-CN" sz="1400" b="0">
              <a:solidFill>
                <a:srgbClr val="000000">
                  <a:alpha val="100000"/>
                </a:srgbClr>
              </a:solidFill>
              <a:latin typeface="默认字体"/>
              <a:ea typeface="默认字体"/>
              <a:cs typeface="+mn-cs"/>
            </a:endParaRPr>
          </a:p>
        </p:txBody>
      </p:sp>
      <p:sp>
        <p:nvSpPr>
          <p:cNvPr id="13" name="矩形 49"/>
          <p:cNvSpPr>
            <a:spLocks noChangeArrowheads="1"/>
          </p:cNvSpPr>
          <p:nvPr/>
        </p:nvSpPr>
        <p:spPr bwMode="auto">
          <a:xfrm>
            <a:off x="1524315" y="2674830"/>
            <a:ext cx="7131050" cy="12319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indent="0" algn="just" defTabSz="914400">
              <a:lnSpc>
                <a:spcPct val="150000"/>
              </a:lnSpc>
              <a:spcBef>
                <a:spcPts val="0"/>
              </a:spcBef>
              <a:spcAft>
                <a:spcPts val="0"/>
              </a:spcAft>
              <a:buFont typeface="Arial" panose="020B0604020202020204" pitchFamily="34" charset="0"/>
              <a:buNone/>
            </a:pPr>
            <a:r>
              <a:rPr lang="en-US" sz="1800">
                <a:solidFill>
                  <a:srgbClr val="000000">
                    <a:alpha val="100000"/>
                  </a:srgbClr>
                </a:solidFill>
                <a:latin typeface="默认字体"/>
                <a:ea typeface="默认字体"/>
                <a:cs typeface="+mn-cs"/>
              </a:rPr>
              <a:t>2.  </a:t>
            </a:r>
            <a:r>
              <a:rPr lang="zh-CN" sz="1800">
                <a:solidFill>
                  <a:srgbClr val="000000">
                    <a:alpha val="100000"/>
                  </a:srgbClr>
                </a:solidFill>
                <a:latin typeface="默认字体"/>
                <a:ea typeface="默认字体"/>
                <a:cs typeface="+mn-cs"/>
              </a:rPr>
              <a:t>文件上传</a:t>
            </a:r>
            <a:endParaRPr/>
          </a:p>
          <a:p>
            <a:pPr indent="0" algn="just" defTabSz="914400">
              <a:lnSpc>
                <a:spcPct val="150000"/>
              </a:lnSpc>
              <a:spcBef>
                <a:spcPts val="0"/>
              </a:spcBef>
              <a:spcAft>
                <a:spcPts val="0"/>
              </a:spcAft>
              <a:buFont typeface="Arial" panose="020B0604020202020204" pitchFamily="34" charset="0"/>
              <a:buNone/>
            </a:pPr>
            <a:r>
              <a:rPr lang="zh-CN" sz="1600">
                <a:solidFill>
                  <a:srgbClr val="000000">
                    <a:alpha val="100000"/>
                  </a:srgbClr>
                </a:solidFill>
                <a:latin typeface="默认字体"/>
                <a:ea typeface="默认字体"/>
                <a:cs typeface="+mn-cs"/>
              </a:rPr>
              <a:t>由于</a:t>
            </a:r>
            <a:r>
              <a:rPr lang="en-US" sz="1600">
                <a:solidFill>
                  <a:srgbClr val="000000">
                    <a:alpha val="100000"/>
                  </a:srgbClr>
                </a:solidFill>
                <a:latin typeface="默认字体"/>
                <a:ea typeface="默认字体"/>
                <a:cs typeface="+mn-cs"/>
              </a:rPr>
              <a:t>FastAPI</a:t>
            </a:r>
            <a:r>
              <a:rPr lang="zh-CN" sz="1600">
                <a:solidFill>
                  <a:srgbClr val="000000">
                    <a:alpha val="100000"/>
                  </a:srgbClr>
                </a:solidFill>
                <a:latin typeface="默认字体"/>
                <a:ea typeface="默认字体"/>
                <a:cs typeface="+mn-cs"/>
              </a:rPr>
              <a:t>和</a:t>
            </a:r>
            <a:r>
              <a:rPr lang="en-US" sz="1600">
                <a:solidFill>
                  <a:srgbClr val="000000">
                    <a:alpha val="100000"/>
                  </a:srgbClr>
                </a:solidFill>
                <a:latin typeface="默认字体"/>
                <a:ea typeface="默认字体"/>
                <a:cs typeface="+mn-cs"/>
              </a:rPr>
              <a:t>Http</a:t>
            </a:r>
            <a:r>
              <a:rPr lang="zh-CN" sz="1600">
                <a:solidFill>
                  <a:srgbClr val="000000">
                    <a:alpha val="100000"/>
                  </a:srgbClr>
                </a:solidFill>
                <a:latin typeface="默认字体"/>
                <a:ea typeface="默认字体"/>
                <a:cs typeface="+mn-cs"/>
              </a:rPr>
              <a:t>协议的相关限制，文件上传不能使用</a:t>
            </a:r>
            <a:r>
              <a:rPr lang="en-US" sz="1600">
                <a:solidFill>
                  <a:srgbClr val="000000">
                    <a:alpha val="100000"/>
                  </a:srgbClr>
                </a:solidFill>
                <a:latin typeface="默认字体"/>
                <a:ea typeface="默认字体"/>
                <a:cs typeface="+mn-cs"/>
              </a:rPr>
              <a:t>Pydantic</a:t>
            </a:r>
            <a:r>
              <a:rPr lang="zh-CN" sz="1600">
                <a:solidFill>
                  <a:srgbClr val="000000">
                    <a:alpha val="100000"/>
                  </a:srgbClr>
                </a:solidFill>
                <a:latin typeface="默认字体"/>
                <a:ea typeface="默认字体"/>
                <a:cs typeface="+mn-cs"/>
              </a:rPr>
              <a:t>自带的模型验证，而需要使用表单来处理文件上传。</a:t>
            </a:r>
            <a:endParaRPr/>
          </a:p>
        </p:txBody>
      </p:sp>
      <p:pic>
        <p:nvPicPr>
          <p:cNvPr id="14" name="Picture 13"/>
          <p:cNvPicPr>
            <a:picLocks noChangeAspect="1"/>
          </p:cNvPicPr>
          <p:nvPr/>
        </p:nvPicPr>
        <p:blipFill>
          <a:blip r:embed="rId4"/>
          <a:stretch>
            <a:fillRect/>
          </a:stretch>
        </p:blipFill>
        <p:spPr>
          <a:xfrm>
            <a:off x="1524315" y="2490465"/>
            <a:ext cx="6686199" cy="2504412"/>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withEffec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0"/>
                            </p:stCondLst>
                            <p:childTnLst>
                              <p:par>
                                <p:cTn id="9" presetID="16" presetClass="entr" presetSubtype="21" fill="hold" nodeType="afterEffec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9"/>
          <p:cNvSpPr>
            <a:spLocks noChangeArrowheads="1"/>
          </p:cNvSpPr>
          <p:nvPr/>
        </p:nvSpPr>
        <p:spPr bwMode="auto">
          <a:xfrm>
            <a:off x="1508440" y="890265"/>
            <a:ext cx="7181850" cy="16002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indent="0" algn="just" defTabSz="914400">
              <a:lnSpc>
                <a:spcPct val="150000"/>
              </a:lnSpc>
              <a:spcBef>
                <a:spcPts val="0"/>
              </a:spcBef>
              <a:spcAft>
                <a:spcPts val="0"/>
              </a:spcAft>
              <a:buFont typeface="Arial" panose="020B0604020202020204" pitchFamily="34" charset="0"/>
              <a:buNone/>
            </a:pPr>
            <a:r>
              <a:rPr lang="en-US" sz="1800">
                <a:solidFill>
                  <a:srgbClr val="000000">
                    <a:alpha val="100000"/>
                  </a:srgbClr>
                </a:solidFill>
                <a:latin typeface="默认字体"/>
                <a:ea typeface="默认字体"/>
                <a:cs typeface="+mn-cs"/>
              </a:rPr>
              <a:t>3.  </a:t>
            </a:r>
            <a:r>
              <a:rPr lang="zh-CN" sz="1800">
                <a:solidFill>
                  <a:srgbClr val="000000">
                    <a:alpha val="100000"/>
                  </a:srgbClr>
                </a:solidFill>
                <a:latin typeface="默认字体"/>
                <a:ea typeface="默认字体"/>
                <a:cs typeface="+mn-cs"/>
              </a:rPr>
              <a:t>数据统计与文件导出</a:t>
            </a:r>
            <a:endParaRPr/>
          </a:p>
          <a:p>
            <a:pPr indent="0" algn="just" defTabSz="914400">
              <a:lnSpc>
                <a:spcPct val="150000"/>
              </a:lnSpc>
              <a:spcBef>
                <a:spcPts val="0"/>
              </a:spcBef>
              <a:spcAft>
                <a:spcPts val="0"/>
              </a:spcAft>
              <a:buFont typeface="Arial" panose="020B0604020202020204" pitchFamily="34" charset="0"/>
              <a:buNone/>
            </a:pPr>
            <a:r>
              <a:rPr lang="zh-CN" sz="1600">
                <a:solidFill>
                  <a:srgbClr val="000000">
                    <a:alpha val="100000"/>
                  </a:srgbClr>
                </a:solidFill>
                <a:latin typeface="默认字体"/>
                <a:ea typeface="默认字体"/>
                <a:cs typeface="+mn-cs"/>
              </a:rPr>
              <a:t>用户的所有捐赠信息会按照所选时间区间进行统计，并以</a:t>
            </a:r>
            <a:r>
              <a:rPr lang="en-US" sz="1600">
                <a:solidFill>
                  <a:srgbClr val="000000">
                    <a:alpha val="100000"/>
                  </a:srgbClr>
                </a:solidFill>
                <a:latin typeface="默认字体"/>
                <a:ea typeface="默认字体"/>
                <a:cs typeface="+mn-cs"/>
              </a:rPr>
              <a:t>JSON</a:t>
            </a:r>
            <a:r>
              <a:rPr lang="zh-CN" sz="1600">
                <a:solidFill>
                  <a:srgbClr val="000000">
                    <a:alpha val="100000"/>
                  </a:srgbClr>
                </a:solidFill>
                <a:latin typeface="默认字体"/>
                <a:ea typeface="默认字体"/>
                <a:cs typeface="+mn-cs"/>
              </a:rPr>
              <a:t>形式的信息返回给客户端。同时，在导出文件时将</a:t>
            </a:r>
            <a:r>
              <a:rPr lang="en-US" sz="1600">
                <a:solidFill>
                  <a:srgbClr val="000000">
                    <a:alpha val="100000"/>
                  </a:srgbClr>
                </a:solidFill>
                <a:latin typeface="默认字体"/>
                <a:ea typeface="默认字体"/>
                <a:cs typeface="+mn-cs"/>
              </a:rPr>
              <a:t>JSON</a:t>
            </a:r>
            <a:r>
              <a:rPr lang="zh-CN" sz="1600">
                <a:solidFill>
                  <a:srgbClr val="000000">
                    <a:alpha val="100000"/>
                  </a:srgbClr>
                </a:solidFill>
                <a:latin typeface="默认字体"/>
                <a:ea typeface="默认字体"/>
                <a:cs typeface="+mn-cs"/>
              </a:rPr>
              <a:t>转换为</a:t>
            </a:r>
            <a:r>
              <a:rPr lang="en-US" sz="1600">
                <a:solidFill>
                  <a:srgbClr val="000000">
                    <a:alpha val="100000"/>
                  </a:srgbClr>
                </a:solidFill>
                <a:latin typeface="默认字体"/>
                <a:ea typeface="默认字体"/>
                <a:cs typeface="+mn-cs"/>
              </a:rPr>
              <a:t>Excel</a:t>
            </a:r>
            <a:r>
              <a:rPr lang="zh-CN" sz="1600">
                <a:solidFill>
                  <a:srgbClr val="000000">
                    <a:alpha val="100000"/>
                  </a:srgbClr>
                </a:solidFill>
                <a:latin typeface="默认字体"/>
                <a:ea typeface="默认字体"/>
                <a:cs typeface="+mn-cs"/>
              </a:rPr>
              <a:t>格式，以二进制流返回给客户端。</a:t>
            </a:r>
            <a:endParaRPr/>
          </a:p>
        </p:txBody>
      </p:sp>
      <p:sp>
        <p:nvSpPr>
          <p:cNvPr id="17" name="直接连接符 50"/>
          <p:cNvSpPr>
            <a:spLocks noChangeShapeType="1"/>
          </p:cNvSpPr>
          <p:nvPr/>
        </p:nvSpPr>
        <p:spPr bwMode="auto">
          <a:xfrm>
            <a:off x="1689765" y="776645"/>
            <a:ext cx="6914800" cy="42875"/>
          </a:xfrm>
          <a:prstGeom prst="line">
            <a:avLst/>
          </a:prstGeom>
          <a:noFill/>
          <a:ln w="15875" cmpd="sng">
            <a:solidFill>
              <a:srgbClr val="7F7F7F"/>
            </a:solidFill>
            <a:bevel/>
          </a:ln>
        </p:spPr>
        <p:txBody>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8" name="TextBox 297"/>
          <p:cNvSpPr>
            <a:spLocks noChangeArrowheads="1"/>
          </p:cNvSpPr>
          <p:nvPr/>
        </p:nvSpPr>
        <p:spPr bwMode="auto">
          <a:xfrm>
            <a:off x="1604924" y="312200"/>
            <a:ext cx="1955800" cy="393700"/>
          </a:xfrm>
          <a:prstGeom prst="rect">
            <a:avLst/>
          </a:prstGeom>
          <a:noFill/>
          <a:ln>
            <a:noFill/>
          </a:ln>
        </p:spPr>
        <p:txBody>
          <a:bodyPr wrap="none">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a:buFont typeface="Arial" panose="020B0604020202020204" pitchFamily="34" charset="0"/>
            </a:pPr>
            <a:r>
              <a:rPr lang="zh-CN" sz="2000" b="1">
                <a:solidFill>
                  <a:schemeClr val="tx1">
                    <a:lumMod val="75000"/>
                    <a:lumOff val="25000"/>
                    <a:alpha val="100000"/>
                  </a:schemeClr>
                </a:solidFill>
                <a:latin typeface="微软雅黑"/>
                <a:ea typeface="微软雅黑"/>
                <a:cs typeface="+mn-cs"/>
                <a:sym typeface="字魂59号-创粗黑"/>
              </a:rPr>
              <a:t>功能特点及展示</a:t>
            </a:r>
            <a:endParaRPr/>
          </a:p>
        </p:txBody>
      </p:sp>
      <p:pic>
        <p:nvPicPr>
          <p:cNvPr id="19" name="图片 64"/>
          <p:cNvPicPr>
            <a:picLocks noChangeAspect="1"/>
          </p:cNvPicPr>
          <p:nvPr/>
        </p:nvPicPr>
        <p:blipFill>
          <a:blip r:embed="rId3"/>
          <a:stretch>
            <a:fillRect/>
          </a:stretch>
        </p:blipFill>
        <p:spPr>
          <a:xfrm>
            <a:off x="0" y="-105932"/>
            <a:ext cx="1736899" cy="1720019"/>
          </a:xfrm>
          <a:prstGeom prst="rect">
            <a:avLst/>
          </a:prstGeom>
        </p:spPr>
      </p:pic>
      <p:sp>
        <p:nvSpPr>
          <p:cNvPr id="20" name="矩形 49"/>
          <p:cNvSpPr>
            <a:spLocks noChangeArrowheads="1"/>
          </p:cNvSpPr>
          <p:nvPr/>
        </p:nvSpPr>
        <p:spPr bwMode="auto">
          <a:xfrm>
            <a:off x="1568765" y="1888110"/>
            <a:ext cx="7042150" cy="3683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lvl="0" indent="0" algn="just" defTabSz="914400">
              <a:lnSpc>
                <a:spcPct val="130000"/>
              </a:lnSpc>
              <a:spcBef>
                <a:spcPts val="0"/>
              </a:spcBef>
              <a:spcAft>
                <a:spcPts val="0"/>
              </a:spcAft>
              <a:buFont typeface="Arial" panose="020B0604020202020204" pitchFamily="34" charset="0"/>
              <a:defRPr sz="1800">
                <a:solidFill>
                  <a:schemeClr val="tx1">
                    <a:alpha val="100000"/>
                  </a:schemeClr>
                </a:solidFill>
                <a:latin typeface="Calibri"/>
                <a:ea typeface="宋体"/>
                <a:cs typeface="+mn-cs"/>
              </a:defRPr>
            </a:pPr>
            <a:endParaRPr lang="zh-CN" sz="1400" b="0">
              <a:solidFill>
                <a:srgbClr val="000000">
                  <a:alpha val="100000"/>
                </a:srgbClr>
              </a:solidFill>
              <a:latin typeface="默认字体"/>
              <a:ea typeface="默认字体"/>
              <a:cs typeface="+mn-cs"/>
            </a:endParaRPr>
          </a:p>
        </p:txBody>
      </p:sp>
      <p:pic>
        <p:nvPicPr>
          <p:cNvPr id="21" name="Picture 20"/>
          <p:cNvPicPr>
            <a:picLocks noChangeAspect="1"/>
          </p:cNvPicPr>
          <p:nvPr/>
        </p:nvPicPr>
        <p:blipFill>
          <a:blip r:embed="rId4"/>
          <a:stretch>
            <a:fillRect/>
          </a:stretch>
        </p:blipFill>
        <p:spPr>
          <a:xfrm>
            <a:off x="868449" y="2530433"/>
            <a:ext cx="7625262" cy="1368405"/>
          </a:xfrm>
          <a:prstGeom prst="rect">
            <a:avLst/>
          </a:prstGeom>
        </p:spPr>
      </p:pic>
      <p:pic>
        <p:nvPicPr>
          <p:cNvPr id="22" name="Picture 21"/>
          <p:cNvPicPr>
            <a:picLocks noChangeAspect="1"/>
          </p:cNvPicPr>
          <p:nvPr/>
        </p:nvPicPr>
        <p:blipFill>
          <a:blip r:embed="rId5"/>
          <a:stretch>
            <a:fillRect/>
          </a:stretch>
        </p:blipFill>
        <p:spPr>
          <a:xfrm>
            <a:off x="800678" y="2490465"/>
            <a:ext cx="7810237" cy="2071221"/>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withEffec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0"/>
                            </p:stCondLst>
                            <p:childTnLst>
                              <p:par>
                                <p:cTn id="9" presetID="16" presetClass="entr" presetSubtype="21" fill="hold" nodeType="afterEffec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500"/>
                                        <p:tgtEl>
                                          <p:spTgt spid="17"/>
                                        </p:tgtEl>
                                      </p:cBhvr>
                                    </p:animEffec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anim calcmode="lin" valueType="num">
                                      <p:cBhvr>
                                        <p:cTn id="16" dur="500" fill="hold"/>
                                        <p:tgtEl>
                                          <p:spTgt spid="16"/>
                                        </p:tgtEl>
                                        <p:attrNameLst>
                                          <p:attrName>ppt_x</p:attrName>
                                        </p:attrNameLst>
                                      </p:cBhvr>
                                      <p:tavLst>
                                        <p:tav tm="0">
                                          <p:val>
                                            <p:strVal val="#ppt_x"/>
                                          </p:val>
                                        </p:tav>
                                        <p:tav tm="100000">
                                          <p:val>
                                            <p:strVal val="#ppt_x"/>
                                          </p:val>
                                        </p:tav>
                                      </p:tavLst>
                                    </p:anim>
                                    <p:anim calcmode="lin" valueType="num">
                                      <p:cBhvr>
                                        <p:cTn id="1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anim calcmode="lin" valueType="num">
                                      <p:cBhvr>
                                        <p:cTn id="23" dur="500" fill="hold"/>
                                        <p:tgtEl>
                                          <p:spTgt spid="21"/>
                                        </p:tgtEl>
                                        <p:attrNameLst>
                                          <p:attrName>ppt_x</p:attrName>
                                        </p:attrNameLst>
                                      </p:cBhvr>
                                      <p:tavLst>
                                        <p:tav tm="0">
                                          <p:val>
                                            <p:strVal val="#ppt_x"/>
                                          </p:val>
                                        </p:tav>
                                        <p:tav tm="100000">
                                          <p:val>
                                            <p:strVal val="#ppt_x"/>
                                          </p:val>
                                        </p:tav>
                                      </p:tavLst>
                                    </p:anim>
                                    <p:anim calcmode="lin" valueType="num">
                                      <p:cBhvr>
                                        <p:cTn id="2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anim calcmode="lin" valueType="num">
                                      <p:cBhvr>
                                        <p:cTn id="34" dur="500" fill="hold"/>
                                        <p:tgtEl>
                                          <p:spTgt spid="22"/>
                                        </p:tgtEl>
                                        <p:attrNameLst>
                                          <p:attrName>ppt_x</p:attrName>
                                        </p:attrNameLst>
                                      </p:cBhvr>
                                      <p:tavLst>
                                        <p:tav tm="0">
                                          <p:val>
                                            <p:strVal val="#ppt_x"/>
                                          </p:val>
                                        </p:tav>
                                        <p:tav tm="100000">
                                          <p:val>
                                            <p:strVal val="#ppt_x"/>
                                          </p:val>
                                        </p:tav>
                                      </p:tavLst>
                                    </p:anim>
                                    <p:anim calcmode="lin" valueType="num">
                                      <p:cBhvr>
                                        <p:cTn id="3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49"/>
          <p:cNvSpPr>
            <a:spLocks noChangeArrowheads="1"/>
          </p:cNvSpPr>
          <p:nvPr/>
        </p:nvSpPr>
        <p:spPr bwMode="auto">
          <a:xfrm>
            <a:off x="1508440" y="890265"/>
            <a:ext cx="7181850" cy="16002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indent="0" algn="just" defTabSz="914400">
              <a:lnSpc>
                <a:spcPct val="150000"/>
              </a:lnSpc>
              <a:spcBef>
                <a:spcPts val="0"/>
              </a:spcBef>
              <a:spcAft>
                <a:spcPts val="0"/>
              </a:spcAft>
              <a:buFont typeface="Arial" panose="020B0604020202020204" pitchFamily="34" charset="0"/>
              <a:buNone/>
            </a:pPr>
            <a:r>
              <a:rPr lang="en-US" sz="1800">
                <a:solidFill>
                  <a:srgbClr val="000000">
                    <a:alpha val="100000"/>
                  </a:srgbClr>
                </a:solidFill>
                <a:latin typeface="默认字体"/>
                <a:ea typeface="默认字体"/>
                <a:cs typeface="+mn-cs"/>
              </a:rPr>
              <a:t>4.  </a:t>
            </a:r>
            <a:r>
              <a:rPr lang="zh-CN" sz="1800">
                <a:solidFill>
                  <a:srgbClr val="000000">
                    <a:alpha val="100000"/>
                  </a:srgbClr>
                </a:solidFill>
                <a:latin typeface="默认字体"/>
                <a:ea typeface="默认字体"/>
                <a:cs typeface="+mn-cs"/>
              </a:rPr>
              <a:t>其他</a:t>
            </a:r>
            <a:endParaRPr/>
          </a:p>
          <a:p>
            <a:pPr marL="285750" indent="-285750" algn="just" defTabSz="914400">
              <a:lnSpc>
                <a:spcPct val="150000"/>
              </a:lnSpc>
              <a:spcBef>
                <a:spcPts val="0"/>
              </a:spcBef>
              <a:spcAft>
                <a:spcPts val="0"/>
              </a:spcAft>
              <a:buFont typeface="Arial" charset="0"/>
              <a:buChar char="•"/>
            </a:pPr>
            <a:r>
              <a:rPr lang="zh-CN" sz="1600">
                <a:solidFill>
                  <a:srgbClr val="000000">
                    <a:alpha val="100000"/>
                  </a:srgbClr>
                </a:solidFill>
                <a:latin typeface="默认字体"/>
                <a:ea typeface="默认字体"/>
                <a:cs typeface="+mn-cs"/>
              </a:rPr>
              <a:t>支持管理员对用户身份、用户申请进行审核、修改。</a:t>
            </a:r>
            <a:endParaRPr/>
          </a:p>
          <a:p>
            <a:pPr marL="285750" indent="-285750" algn="just" defTabSz="914400">
              <a:lnSpc>
                <a:spcPct val="150000"/>
              </a:lnSpc>
              <a:spcBef>
                <a:spcPts val="0"/>
              </a:spcBef>
              <a:spcAft>
                <a:spcPts val="0"/>
              </a:spcAft>
              <a:buFont typeface="Arial" charset="0"/>
              <a:buChar char="•"/>
            </a:pPr>
            <a:r>
              <a:rPr lang="zh-CN" sz="1600">
                <a:solidFill>
                  <a:srgbClr val="000000">
                    <a:alpha val="100000"/>
                  </a:srgbClr>
                </a:solidFill>
                <a:latin typeface="默认字体"/>
                <a:ea typeface="默认字体"/>
                <a:cs typeface="+mn-cs"/>
              </a:rPr>
              <a:t>管理员对站点数据进行监控、审核。</a:t>
            </a:r>
            <a:endParaRPr/>
          </a:p>
          <a:p>
            <a:pPr marL="285750" indent="-285750" algn="just" defTabSz="914400">
              <a:lnSpc>
                <a:spcPct val="150000"/>
              </a:lnSpc>
              <a:spcBef>
                <a:spcPts val="0"/>
              </a:spcBef>
              <a:spcAft>
                <a:spcPts val="0"/>
              </a:spcAft>
              <a:buFont typeface="Arial" charset="0"/>
              <a:buChar char="•"/>
            </a:pPr>
            <a:r>
              <a:rPr lang="zh-CN" sz="1600">
                <a:solidFill>
                  <a:srgbClr val="000000">
                    <a:alpha val="100000"/>
                  </a:srgbClr>
                </a:solidFill>
                <a:latin typeface="默认字体"/>
                <a:ea typeface="默认字体"/>
                <a:cs typeface="+mn-cs"/>
              </a:rPr>
              <a:t>后端记录猫猫的经纬度并返回给客户端供地图</a:t>
            </a:r>
            <a:r>
              <a:rPr lang="en-US" sz="1600">
                <a:solidFill>
                  <a:srgbClr val="000000">
                    <a:alpha val="100000"/>
                  </a:srgbClr>
                </a:solidFill>
                <a:latin typeface="默认字体"/>
                <a:ea typeface="默认字体"/>
                <a:cs typeface="+mn-cs"/>
              </a:rPr>
              <a:t>API</a:t>
            </a:r>
            <a:r>
              <a:rPr lang="zh-CN" sz="1600">
                <a:solidFill>
                  <a:srgbClr val="000000">
                    <a:alpha val="100000"/>
                  </a:srgbClr>
                </a:solidFill>
                <a:latin typeface="默认字体"/>
                <a:ea typeface="默认字体"/>
                <a:cs typeface="+mn-cs"/>
              </a:rPr>
              <a:t>使用。</a:t>
            </a:r>
            <a:endParaRPr/>
          </a:p>
        </p:txBody>
      </p:sp>
      <p:sp>
        <p:nvSpPr>
          <p:cNvPr id="25" name="直接连接符 50"/>
          <p:cNvSpPr>
            <a:spLocks noChangeShapeType="1"/>
          </p:cNvSpPr>
          <p:nvPr/>
        </p:nvSpPr>
        <p:spPr bwMode="auto">
          <a:xfrm>
            <a:off x="1689765" y="776645"/>
            <a:ext cx="6914800" cy="42875"/>
          </a:xfrm>
          <a:prstGeom prst="line">
            <a:avLst/>
          </a:prstGeom>
          <a:noFill/>
          <a:ln w="15875" cmpd="sng">
            <a:solidFill>
              <a:srgbClr val="7F7F7F"/>
            </a:solidFill>
            <a:bevel/>
          </a:ln>
        </p:spPr>
        <p:txBody>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26" name="TextBox 297"/>
          <p:cNvSpPr>
            <a:spLocks noChangeArrowheads="1"/>
          </p:cNvSpPr>
          <p:nvPr/>
        </p:nvSpPr>
        <p:spPr bwMode="auto">
          <a:xfrm>
            <a:off x="1604924" y="312200"/>
            <a:ext cx="1955800" cy="393700"/>
          </a:xfrm>
          <a:prstGeom prst="rect">
            <a:avLst/>
          </a:prstGeom>
          <a:noFill/>
          <a:ln>
            <a:noFill/>
          </a:ln>
        </p:spPr>
        <p:txBody>
          <a:bodyPr wrap="none">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a:buFont typeface="Arial" panose="020B0604020202020204" pitchFamily="34" charset="0"/>
            </a:pPr>
            <a:r>
              <a:rPr lang="zh-CN" sz="2000" b="1">
                <a:solidFill>
                  <a:schemeClr val="tx1">
                    <a:lumMod val="75000"/>
                    <a:lumOff val="25000"/>
                    <a:alpha val="100000"/>
                  </a:schemeClr>
                </a:solidFill>
                <a:latin typeface="微软雅黑"/>
                <a:ea typeface="微软雅黑"/>
                <a:cs typeface="+mn-cs"/>
                <a:sym typeface="字魂59号-创粗黑"/>
              </a:rPr>
              <a:t>功能特点及展示</a:t>
            </a:r>
            <a:endParaRPr/>
          </a:p>
        </p:txBody>
      </p:sp>
      <p:pic>
        <p:nvPicPr>
          <p:cNvPr id="27" name="图片 64"/>
          <p:cNvPicPr>
            <a:picLocks noChangeAspect="1"/>
          </p:cNvPicPr>
          <p:nvPr/>
        </p:nvPicPr>
        <p:blipFill>
          <a:blip r:embed="rId3"/>
          <a:stretch>
            <a:fillRect/>
          </a:stretch>
        </p:blipFill>
        <p:spPr>
          <a:xfrm>
            <a:off x="0" y="-105932"/>
            <a:ext cx="1736899" cy="1720019"/>
          </a:xfrm>
          <a:prstGeom prst="rect">
            <a:avLst/>
          </a:prstGeom>
        </p:spPr>
      </p:pic>
      <p:sp>
        <p:nvSpPr>
          <p:cNvPr id="28" name="矩形 49"/>
          <p:cNvSpPr>
            <a:spLocks noChangeArrowheads="1"/>
          </p:cNvSpPr>
          <p:nvPr/>
        </p:nvSpPr>
        <p:spPr bwMode="auto">
          <a:xfrm>
            <a:off x="1568765" y="1888110"/>
            <a:ext cx="7042150" cy="3683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lvl="0" indent="0" algn="just" defTabSz="914400">
              <a:lnSpc>
                <a:spcPct val="130000"/>
              </a:lnSpc>
              <a:spcBef>
                <a:spcPts val="0"/>
              </a:spcBef>
              <a:spcAft>
                <a:spcPts val="0"/>
              </a:spcAft>
              <a:buFont typeface="Arial" panose="020B0604020202020204" pitchFamily="34" charset="0"/>
              <a:defRPr sz="1800">
                <a:solidFill>
                  <a:schemeClr val="tx1">
                    <a:alpha val="100000"/>
                  </a:schemeClr>
                </a:solidFill>
                <a:latin typeface="Calibri"/>
                <a:ea typeface="宋体"/>
                <a:cs typeface="+mn-cs"/>
              </a:defRPr>
            </a:pPr>
            <a:endParaRPr lang="zh-CN" sz="1400" b="0">
              <a:solidFill>
                <a:srgbClr val="000000">
                  <a:alpha val="100000"/>
                </a:srgbClr>
              </a:solidFill>
              <a:latin typeface="默认字体"/>
              <a:ea typeface="默认字体"/>
              <a:cs typeface="+mn-cs"/>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withEffec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par>
                          <p:cTn id="8" fill="hold">
                            <p:stCondLst>
                              <p:cond delay="0"/>
                            </p:stCondLst>
                            <p:childTnLst>
                              <p:par>
                                <p:cTn id="9" presetID="16" presetClass="entr" presetSubtype="21" fill="hold" nodeType="afterEffect">
                                  <p:childTnLst>
                                    <p:set>
                                      <p:cBhvr>
                                        <p:cTn id="10" dur="1" fill="hold">
                                          <p:stCondLst>
                                            <p:cond delay="0"/>
                                          </p:stCondLst>
                                        </p:cTn>
                                        <p:tgtEl>
                                          <p:spTgt spid="25"/>
                                        </p:tgtEl>
                                        <p:attrNameLst>
                                          <p:attrName>style.visibility</p:attrName>
                                        </p:attrNameLst>
                                      </p:cBhvr>
                                      <p:to>
                                        <p:strVal val="visible"/>
                                      </p:to>
                                    </p:set>
                                    <p:animEffect transition="in" filter="barn(inVertical)">
                                      <p:cBhvr>
                                        <p:cTn id="11" dur="500"/>
                                        <p:tgtEl>
                                          <p:spTgt spid="25"/>
                                        </p:tgtEl>
                                      </p:cBhvr>
                                    </p:animEffec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anim calcmode="lin" valueType="num">
                                      <p:cBhvr>
                                        <p:cTn id="16" dur="500" fill="hold"/>
                                        <p:tgtEl>
                                          <p:spTgt spid="24"/>
                                        </p:tgtEl>
                                        <p:attrNameLst>
                                          <p:attrName>ppt_x</p:attrName>
                                        </p:attrNameLst>
                                      </p:cBhvr>
                                      <p:tavLst>
                                        <p:tav tm="0">
                                          <p:val>
                                            <p:strVal val="#ppt_x"/>
                                          </p:val>
                                        </p:tav>
                                        <p:tav tm="100000">
                                          <p:val>
                                            <p:strVal val="#ppt_x"/>
                                          </p:val>
                                        </p:tav>
                                      </p:tavLst>
                                    </p:anim>
                                    <p:anim calcmode="lin" valueType="num">
                                      <p:cBhvr>
                                        <p:cTn id="17"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38"/>
          <p:cNvSpPr/>
          <p:nvPr/>
        </p:nvSpPr>
        <p:spPr>
          <a:xfrm>
            <a:off x="3609060" y="1387678"/>
            <a:ext cx="545060" cy="521981"/>
          </a:xfrm>
          <a:prstGeom prst="roundRect">
            <a:avLst/>
          </a:prstGeom>
          <a:solidFill>
            <a:srgbClr val="C5D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9"/>
          <p:cNvSpPr/>
          <p:nvPr/>
        </p:nvSpPr>
        <p:spPr>
          <a:xfrm>
            <a:off x="3640503" y="3749228"/>
            <a:ext cx="545060" cy="521981"/>
          </a:xfrm>
          <a:prstGeom prst="roundRect">
            <a:avLst/>
          </a:prstGeom>
          <a:solidFill>
            <a:srgbClr val="C5D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40"/>
          <p:cNvSpPr/>
          <p:nvPr/>
        </p:nvSpPr>
        <p:spPr>
          <a:xfrm>
            <a:off x="5660486" y="2560383"/>
            <a:ext cx="545060" cy="521981"/>
          </a:xfrm>
          <a:prstGeom prst="roundRect">
            <a:avLst/>
          </a:prstGeom>
          <a:solidFill>
            <a:srgbClr val="C5D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0"/>
          <p:cNvSpPr/>
          <p:nvPr/>
        </p:nvSpPr>
        <p:spPr>
          <a:xfrm>
            <a:off x="2939115" y="2560383"/>
            <a:ext cx="545060" cy="521981"/>
          </a:xfrm>
          <a:prstGeom prst="roundRect">
            <a:avLst/>
          </a:prstGeom>
          <a:solidFill>
            <a:srgbClr val="DEB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a:off x="4979978" y="3749228"/>
            <a:ext cx="545060" cy="521981"/>
          </a:xfrm>
          <a:prstGeom prst="roundRect">
            <a:avLst/>
          </a:prstGeom>
          <a:solidFill>
            <a:srgbClr val="DEB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7"/>
          <p:cNvSpPr/>
          <p:nvPr/>
        </p:nvSpPr>
        <p:spPr>
          <a:xfrm>
            <a:off x="4966316" y="1368477"/>
            <a:ext cx="545060" cy="521981"/>
          </a:xfrm>
          <a:prstGeom prst="roundRect">
            <a:avLst/>
          </a:prstGeom>
          <a:solidFill>
            <a:srgbClr val="DEB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18"/>
          <p:cNvSpPr/>
          <p:nvPr/>
        </p:nvSpPr>
        <p:spPr>
          <a:xfrm>
            <a:off x="5688567" y="1299750"/>
            <a:ext cx="1917700" cy="781050"/>
          </a:xfrm>
          <a:prstGeom prst="rect">
            <a:avLst/>
          </a:prstGeom>
        </p:spPr>
        <p:txBody>
          <a:bodyPr wrap="square" lIns="68589" tIns="34295" rIns="68589" bIns="34295">
            <a:spAutoFit/>
          </a:bodyPr>
          <a:lstStyle/>
          <a:p>
            <a:r>
              <a:rPr lang="zh-CN" sz="1100">
                <a:solidFill>
                  <a:schemeClr val="tx1">
                    <a:lumMod val="65000"/>
                    <a:lumOff val="35000"/>
                    <a:alpha val="100000"/>
                  </a:schemeClr>
                </a:solidFill>
                <a:latin typeface="微软雅黑"/>
                <a:ea typeface="微软雅黑"/>
                <a:cs typeface="+mn-cs"/>
                <a:sym typeface="字魂59号-创粗黑"/>
              </a:rPr>
              <a:t>支持对帖子进行管理</a:t>
            </a:r>
            <a:endParaRPr/>
          </a:p>
          <a:p>
            <a:pPr>
              <a:lnSpc>
                <a:spcPct val="150000"/>
              </a:lnSpc>
            </a:pPr>
            <a:r>
              <a:rPr lang="zh-CN" sz="800">
                <a:solidFill>
                  <a:schemeClr val="tx1">
                    <a:lumMod val="50000"/>
                    <a:lumOff val="50000"/>
                    <a:alpha val="100000"/>
                  </a:schemeClr>
                </a:solidFill>
                <a:latin typeface="微软雅黑"/>
                <a:ea typeface="微软雅黑"/>
                <a:cs typeface="+mn-cs"/>
                <a:sym typeface="字魂59号-创粗黑"/>
              </a:rPr>
              <a:t>管理员可以对所有帖子进行</a:t>
            </a:r>
            <a:r>
              <a:rPr lang="zh-CN" sz="800" b="1">
                <a:solidFill>
                  <a:schemeClr val="tx1">
                    <a:lumMod val="50000"/>
                    <a:lumOff val="50000"/>
                    <a:alpha val="100000"/>
                  </a:schemeClr>
                </a:solidFill>
                <a:latin typeface="微软雅黑"/>
                <a:ea typeface="微软雅黑"/>
                <a:cs typeface="+mn-cs"/>
                <a:sym typeface="字魂59号-创粗黑"/>
              </a:rPr>
              <a:t>管理</a:t>
            </a:r>
            <a:r>
              <a:rPr lang="zh-CN" sz="800">
                <a:solidFill>
                  <a:schemeClr val="tx1">
                    <a:lumMod val="50000"/>
                    <a:lumOff val="50000"/>
                    <a:alpha val="100000"/>
                  </a:schemeClr>
                </a:solidFill>
                <a:latin typeface="微软雅黑"/>
                <a:ea typeface="微软雅黑"/>
                <a:cs typeface="+mn-cs"/>
                <a:sym typeface="字魂59号-创粗黑"/>
              </a:rPr>
              <a:t>，普通用户可以对自己的发帖进行</a:t>
            </a:r>
            <a:r>
              <a:rPr lang="zh-CN" sz="800" b="1">
                <a:solidFill>
                  <a:schemeClr val="tx1">
                    <a:lumMod val="50000"/>
                    <a:lumOff val="50000"/>
                    <a:alpha val="100000"/>
                  </a:schemeClr>
                </a:solidFill>
                <a:latin typeface="微软雅黑"/>
                <a:ea typeface="微软雅黑"/>
                <a:cs typeface="+mn-cs"/>
                <a:sym typeface="字魂59号-创粗黑"/>
              </a:rPr>
              <a:t>编辑</a:t>
            </a:r>
            <a:r>
              <a:rPr lang="zh-CN" sz="800">
                <a:solidFill>
                  <a:schemeClr val="tx1">
                    <a:lumMod val="50000"/>
                    <a:lumOff val="50000"/>
                    <a:alpha val="100000"/>
                  </a:schemeClr>
                </a:solidFill>
                <a:latin typeface="微软雅黑"/>
                <a:ea typeface="微软雅黑"/>
                <a:cs typeface="+mn-cs"/>
                <a:sym typeface="字魂59号-创粗黑"/>
              </a:rPr>
              <a:t>，同时可以进行</a:t>
            </a:r>
            <a:r>
              <a:rPr lang="zh-CN" sz="800" b="1">
                <a:solidFill>
                  <a:schemeClr val="tx1">
                    <a:lumMod val="50000"/>
                    <a:lumOff val="50000"/>
                    <a:alpha val="100000"/>
                  </a:schemeClr>
                </a:solidFill>
                <a:latin typeface="微软雅黑"/>
                <a:ea typeface="微软雅黑"/>
                <a:cs typeface="+mn-cs"/>
                <a:sym typeface="字魂59号-创粗黑"/>
              </a:rPr>
              <a:t>删除</a:t>
            </a:r>
            <a:r>
              <a:rPr lang="zh-CN" sz="800">
                <a:solidFill>
                  <a:schemeClr val="tx1">
                    <a:lumMod val="50000"/>
                    <a:lumOff val="50000"/>
                    <a:alpha val="100000"/>
                  </a:schemeClr>
                </a:solidFill>
                <a:latin typeface="微软雅黑"/>
                <a:ea typeface="微软雅黑"/>
                <a:cs typeface="+mn-cs"/>
                <a:sym typeface="字魂59号-创粗黑"/>
              </a:rPr>
              <a:t>。</a:t>
            </a:r>
            <a:endParaRPr/>
          </a:p>
        </p:txBody>
      </p:sp>
      <p:sp>
        <p:nvSpPr>
          <p:cNvPr id="37" name="矩形 23"/>
          <p:cNvSpPr/>
          <p:nvPr/>
        </p:nvSpPr>
        <p:spPr>
          <a:xfrm>
            <a:off x="166203" y="1299750"/>
            <a:ext cx="3295650" cy="596900"/>
          </a:xfrm>
          <a:prstGeom prst="rect">
            <a:avLst/>
          </a:prstGeom>
        </p:spPr>
        <p:txBody>
          <a:bodyPr wrap="square" lIns="68589" tIns="34295" rIns="68589" bIns="34295">
            <a:spAutoFit/>
          </a:bodyPr>
          <a:lstStyle/>
          <a:p>
            <a:pPr algn="r"/>
            <a:r>
              <a:rPr lang="zh-CN" sz="1100">
                <a:solidFill>
                  <a:schemeClr val="tx1">
                    <a:lumMod val="65000"/>
                    <a:lumOff val="35000"/>
                    <a:alpha val="100000"/>
                  </a:schemeClr>
                </a:solidFill>
                <a:latin typeface="微软雅黑"/>
                <a:ea typeface="微软雅黑"/>
                <a:cs typeface="+mn-cs"/>
                <a:sym typeface="字魂59号-创粗黑"/>
              </a:rPr>
              <a:t>支持发帖讨论</a:t>
            </a:r>
            <a:endParaRPr/>
          </a:p>
          <a:p>
            <a:pPr algn="r">
              <a:lnSpc>
                <a:spcPct val="150000"/>
              </a:lnSpc>
            </a:pPr>
            <a:r>
              <a:rPr lang="zh-CN" sz="800">
                <a:solidFill>
                  <a:schemeClr val="tx1">
                    <a:lumMod val="50000"/>
                    <a:lumOff val="50000"/>
                    <a:alpha val="100000"/>
                  </a:schemeClr>
                </a:solidFill>
                <a:latin typeface="微软雅黑"/>
                <a:ea typeface="微软雅黑"/>
                <a:cs typeface="+mn-cs"/>
                <a:sym typeface="字魂59号-创粗黑"/>
              </a:rPr>
              <a:t>所有用户均可以发帖讨论，帖子内容包括</a:t>
            </a:r>
            <a:r>
              <a:rPr lang="zh-CN" sz="800" b="1">
                <a:solidFill>
                  <a:schemeClr val="tx1">
                    <a:lumMod val="50000"/>
                    <a:lumOff val="50000"/>
                    <a:alpha val="100000"/>
                  </a:schemeClr>
                </a:solidFill>
                <a:latin typeface="微软雅黑"/>
                <a:ea typeface="微软雅黑"/>
                <a:cs typeface="+mn-cs"/>
                <a:sym typeface="字魂59号-创粗黑"/>
              </a:rPr>
              <a:t>文字、图片</a:t>
            </a:r>
            <a:r>
              <a:rPr lang="zh-CN" sz="800">
                <a:solidFill>
                  <a:schemeClr val="tx1">
                    <a:lumMod val="50000"/>
                    <a:lumOff val="50000"/>
                    <a:alpha val="100000"/>
                  </a:schemeClr>
                </a:solidFill>
                <a:latin typeface="微软雅黑"/>
                <a:ea typeface="微软雅黑"/>
                <a:cs typeface="+mn-cs"/>
                <a:sym typeface="字魂59号-创粗黑"/>
              </a:rPr>
              <a:t>。</a:t>
            </a:r>
            <a:endParaRPr/>
          </a:p>
          <a:p>
            <a:pPr algn="r">
              <a:lnSpc>
                <a:spcPct val="150000"/>
              </a:lnSpc>
            </a:pPr>
            <a:r>
              <a:rPr lang="zh-CN" sz="800">
                <a:solidFill>
                  <a:schemeClr val="tx1">
                    <a:lumMod val="50000"/>
                    <a:lumOff val="50000"/>
                    <a:alpha val="100000"/>
                  </a:schemeClr>
                </a:solidFill>
                <a:latin typeface="微软雅黑"/>
                <a:ea typeface="微软雅黑"/>
                <a:cs typeface="+mn-cs"/>
                <a:sym typeface="字魂59号-创粗黑"/>
              </a:rPr>
              <a:t>并且可以为帖子增加不同种类的</a:t>
            </a:r>
            <a:r>
              <a:rPr lang="zh-CN" sz="800" b="1">
                <a:solidFill>
                  <a:schemeClr val="tx1">
                    <a:lumMod val="50000"/>
                    <a:lumOff val="50000"/>
                    <a:alpha val="100000"/>
                  </a:schemeClr>
                </a:solidFill>
                <a:latin typeface="微软雅黑"/>
                <a:ea typeface="微软雅黑"/>
                <a:cs typeface="+mn-cs"/>
                <a:sym typeface="字魂59号-创粗黑"/>
              </a:rPr>
              <a:t>标签</a:t>
            </a:r>
            <a:r>
              <a:rPr lang="zh-CN" sz="800">
                <a:solidFill>
                  <a:schemeClr val="tx1">
                    <a:lumMod val="50000"/>
                    <a:lumOff val="50000"/>
                    <a:alpha val="100000"/>
                  </a:schemeClr>
                </a:solidFill>
                <a:latin typeface="微软雅黑"/>
                <a:ea typeface="微软雅黑"/>
                <a:cs typeface="+mn-cs"/>
                <a:sym typeface="字魂59号-创粗黑"/>
              </a:rPr>
              <a:t>。</a:t>
            </a:r>
            <a:endParaRPr/>
          </a:p>
        </p:txBody>
      </p:sp>
      <p:sp>
        <p:nvSpPr>
          <p:cNvPr id="38" name="矩形 21"/>
          <p:cNvSpPr/>
          <p:nvPr/>
        </p:nvSpPr>
        <p:spPr>
          <a:xfrm>
            <a:off x="6394608" y="2501464"/>
            <a:ext cx="1917700" cy="781050"/>
          </a:xfrm>
          <a:prstGeom prst="rect">
            <a:avLst/>
          </a:prstGeom>
        </p:spPr>
        <p:txBody>
          <a:bodyPr wrap="square" lIns="68589" tIns="34295" rIns="68589" bIns="34295">
            <a:spAutoFit/>
          </a:bodyPr>
          <a:lstStyle/>
          <a:p>
            <a:r>
              <a:rPr lang="zh-CN" sz="1100">
                <a:solidFill>
                  <a:schemeClr val="tx1">
                    <a:lumMod val="65000"/>
                    <a:lumOff val="35000"/>
                    <a:alpha val="100000"/>
                  </a:schemeClr>
                </a:solidFill>
                <a:latin typeface="微软雅黑"/>
                <a:ea typeface="微软雅黑"/>
                <a:cs typeface="+mn-cs"/>
                <a:sym typeface="字魂59号-创粗黑"/>
              </a:rPr>
              <a:t>支持用户间的互动</a:t>
            </a:r>
            <a:endParaRPr/>
          </a:p>
          <a:p>
            <a:pPr>
              <a:lnSpc>
                <a:spcPct val="150000"/>
              </a:lnSpc>
            </a:pPr>
            <a:r>
              <a:rPr lang="zh-CN" sz="800">
                <a:solidFill>
                  <a:schemeClr val="tx1">
                    <a:lumMod val="50000"/>
                    <a:lumOff val="50000"/>
                    <a:alpha val="100000"/>
                  </a:schemeClr>
                </a:solidFill>
                <a:latin typeface="微软雅黑"/>
                <a:ea typeface="微软雅黑"/>
                <a:cs typeface="+mn-cs"/>
                <a:sym typeface="字魂59号-创粗黑"/>
              </a:rPr>
              <a:t>具有</a:t>
            </a:r>
            <a:r>
              <a:rPr lang="zh-CN" sz="800" b="1">
                <a:solidFill>
                  <a:schemeClr val="tx1">
                    <a:lumMod val="50000"/>
                    <a:lumOff val="50000"/>
                    <a:alpha val="100000"/>
                  </a:schemeClr>
                </a:solidFill>
                <a:latin typeface="微软雅黑"/>
                <a:ea typeface="微软雅黑"/>
                <a:cs typeface="+mn-cs"/>
                <a:sym typeface="字魂59号-创粗黑"/>
              </a:rPr>
              <a:t>点赞</a:t>
            </a:r>
            <a:r>
              <a:rPr lang="zh-CN" sz="800">
                <a:solidFill>
                  <a:schemeClr val="tx1">
                    <a:lumMod val="50000"/>
                    <a:lumOff val="50000"/>
                    <a:alpha val="100000"/>
                  </a:schemeClr>
                </a:solidFill>
                <a:latin typeface="微软雅黑"/>
                <a:ea typeface="微软雅黑"/>
                <a:cs typeface="+mn-cs"/>
                <a:sym typeface="字魂59号-创粗黑"/>
              </a:rPr>
              <a:t>功能，支持用户对自己感兴趣、喜欢的帖子进行点赞，同时可以查看自己已点赞的所有帖子。</a:t>
            </a:r>
            <a:endParaRPr/>
          </a:p>
        </p:txBody>
      </p:sp>
      <p:sp>
        <p:nvSpPr>
          <p:cNvPr id="39" name="矩形 24"/>
          <p:cNvSpPr/>
          <p:nvPr/>
        </p:nvSpPr>
        <p:spPr>
          <a:xfrm>
            <a:off x="488863" y="2501464"/>
            <a:ext cx="2260600" cy="596900"/>
          </a:xfrm>
          <a:prstGeom prst="rect">
            <a:avLst/>
          </a:prstGeom>
        </p:spPr>
        <p:txBody>
          <a:bodyPr wrap="square" lIns="68589" tIns="34295" rIns="68589" bIns="34295">
            <a:spAutoFit/>
          </a:bodyPr>
          <a:lstStyle/>
          <a:p>
            <a:pPr algn="r"/>
            <a:r>
              <a:rPr lang="zh-CN" sz="1100">
                <a:solidFill>
                  <a:schemeClr val="tx1">
                    <a:lumMod val="65000"/>
                    <a:lumOff val="35000"/>
                    <a:alpha val="100000"/>
                  </a:schemeClr>
                </a:solidFill>
                <a:latin typeface="微软雅黑"/>
                <a:ea typeface="微软雅黑"/>
                <a:cs typeface="+mn-cs"/>
                <a:sym typeface="字魂59号-创粗黑"/>
              </a:rPr>
              <a:t>支持按类查看帖子</a:t>
            </a:r>
            <a:endParaRPr/>
          </a:p>
          <a:p>
            <a:pPr algn="r">
              <a:lnSpc>
                <a:spcPct val="150000"/>
              </a:lnSpc>
            </a:pPr>
            <a:r>
              <a:rPr lang="zh-CN" sz="800">
                <a:solidFill>
                  <a:schemeClr val="tx1">
                    <a:lumMod val="50000"/>
                    <a:lumOff val="50000"/>
                    <a:alpha val="100000"/>
                  </a:schemeClr>
                </a:solidFill>
                <a:latin typeface="微软雅黑"/>
                <a:ea typeface="微软雅黑"/>
                <a:cs typeface="+mn-cs"/>
                <a:sym typeface="字魂59号-创粗黑"/>
              </a:rPr>
              <a:t>用户可以选择查看</a:t>
            </a:r>
            <a:r>
              <a:rPr lang="zh-CN" sz="800" b="1">
                <a:solidFill>
                  <a:schemeClr val="tx1">
                    <a:lumMod val="50000"/>
                    <a:lumOff val="50000"/>
                    <a:alpha val="100000"/>
                  </a:schemeClr>
                </a:solidFill>
                <a:latin typeface="微软雅黑"/>
                <a:ea typeface="微软雅黑"/>
                <a:cs typeface="+mn-cs"/>
                <a:sym typeface="字魂59号-创粗黑"/>
              </a:rPr>
              <a:t>不同标签</a:t>
            </a:r>
            <a:r>
              <a:rPr lang="zh-CN" sz="800">
                <a:solidFill>
                  <a:schemeClr val="tx1">
                    <a:lumMod val="50000"/>
                    <a:lumOff val="50000"/>
                    <a:alpha val="100000"/>
                  </a:schemeClr>
                </a:solidFill>
                <a:latin typeface="微软雅黑"/>
                <a:ea typeface="微软雅黑"/>
                <a:cs typeface="+mn-cs"/>
                <a:sym typeface="字魂59号-创粗黑"/>
              </a:rPr>
              <a:t>类别下的所有帖子，</a:t>
            </a:r>
            <a:endParaRPr/>
          </a:p>
          <a:p>
            <a:pPr algn="r">
              <a:lnSpc>
                <a:spcPct val="150000"/>
              </a:lnSpc>
            </a:pPr>
            <a:r>
              <a:rPr lang="zh-CN" sz="800">
                <a:solidFill>
                  <a:schemeClr val="tx1">
                    <a:lumMod val="50000"/>
                    <a:lumOff val="50000"/>
                    <a:alpha val="100000"/>
                  </a:schemeClr>
                </a:solidFill>
                <a:latin typeface="微软雅黑"/>
                <a:ea typeface="微软雅黑"/>
                <a:cs typeface="+mn-cs"/>
                <a:sym typeface="字魂59号-创粗黑"/>
              </a:rPr>
              <a:t>管理员可以对标签进行管理。</a:t>
            </a:r>
            <a:endParaRPr/>
          </a:p>
        </p:txBody>
      </p:sp>
      <p:sp>
        <p:nvSpPr>
          <p:cNvPr id="40" name="矩形 22"/>
          <p:cNvSpPr/>
          <p:nvPr/>
        </p:nvSpPr>
        <p:spPr>
          <a:xfrm>
            <a:off x="5688567" y="3684923"/>
            <a:ext cx="1917700" cy="596900"/>
          </a:xfrm>
          <a:prstGeom prst="rect">
            <a:avLst/>
          </a:prstGeom>
        </p:spPr>
        <p:txBody>
          <a:bodyPr wrap="square" lIns="68589" tIns="34295" rIns="68589" bIns="34295">
            <a:spAutoFit/>
          </a:bodyPr>
          <a:lstStyle/>
          <a:p>
            <a:r>
              <a:rPr lang="zh-CN" sz="1100">
                <a:solidFill>
                  <a:schemeClr val="tx1">
                    <a:lumMod val="65000"/>
                    <a:lumOff val="35000"/>
                    <a:alpha val="100000"/>
                  </a:schemeClr>
                </a:solidFill>
                <a:latin typeface="微软雅黑"/>
                <a:ea typeface="微软雅黑"/>
                <a:cs typeface="+mn-cs"/>
                <a:sym typeface="字魂59号-创粗黑"/>
              </a:rPr>
              <a:t>实现</a:t>
            </a:r>
            <a:r>
              <a:rPr lang="zh-CN" sz="1100" b="1">
                <a:solidFill>
                  <a:schemeClr val="tx1">
                    <a:lumMod val="65000"/>
                    <a:lumOff val="35000"/>
                    <a:alpha val="100000"/>
                  </a:schemeClr>
                </a:solidFill>
                <a:latin typeface="微软雅黑"/>
                <a:ea typeface="微软雅黑"/>
                <a:cs typeface="+mn-cs"/>
                <a:sym typeface="字魂59号-创粗黑"/>
              </a:rPr>
              <a:t>数据展示功能</a:t>
            </a:r>
            <a:endParaRPr/>
          </a:p>
          <a:p>
            <a:pPr>
              <a:lnSpc>
                <a:spcPct val="150000"/>
              </a:lnSpc>
            </a:pPr>
            <a:r>
              <a:rPr lang="zh-CN" sz="800">
                <a:solidFill>
                  <a:schemeClr val="tx1">
                    <a:lumMod val="50000"/>
                    <a:lumOff val="50000"/>
                    <a:alpha val="100000"/>
                  </a:schemeClr>
                </a:solidFill>
                <a:latin typeface="微软雅黑"/>
                <a:ea typeface="微软雅黑"/>
                <a:cs typeface="+mn-cs"/>
                <a:sym typeface="字魂59号-创粗黑"/>
              </a:rPr>
              <a:t>实现对帖子数据的展示，支持条件查询，并且可以查看每个帖子的详情。</a:t>
            </a:r>
            <a:endParaRPr/>
          </a:p>
        </p:txBody>
      </p:sp>
      <p:sp>
        <p:nvSpPr>
          <p:cNvPr id="41" name="矩形 25"/>
          <p:cNvSpPr/>
          <p:nvPr/>
        </p:nvSpPr>
        <p:spPr>
          <a:xfrm>
            <a:off x="1156803" y="3684923"/>
            <a:ext cx="2305050" cy="596900"/>
          </a:xfrm>
          <a:prstGeom prst="rect">
            <a:avLst/>
          </a:prstGeom>
        </p:spPr>
        <p:txBody>
          <a:bodyPr wrap="square" lIns="68589" tIns="34295" rIns="68589" bIns="34295">
            <a:spAutoFit/>
          </a:bodyPr>
          <a:lstStyle/>
          <a:p>
            <a:pPr algn="r"/>
            <a:r>
              <a:rPr lang="zh-CN" sz="1100">
                <a:solidFill>
                  <a:schemeClr val="tx1">
                    <a:lumMod val="65000"/>
                    <a:lumOff val="35000"/>
                    <a:alpha val="100000"/>
                  </a:schemeClr>
                </a:solidFill>
                <a:latin typeface="微软雅黑"/>
                <a:ea typeface="微软雅黑"/>
                <a:cs typeface="+mn-cs"/>
                <a:sym typeface="字魂59号-创粗黑"/>
              </a:rPr>
              <a:t>实现</a:t>
            </a:r>
            <a:r>
              <a:rPr lang="zh-CN" sz="1100" b="1">
                <a:solidFill>
                  <a:schemeClr val="tx1">
                    <a:lumMod val="65000"/>
                    <a:lumOff val="35000"/>
                    <a:alpha val="100000"/>
                  </a:schemeClr>
                </a:solidFill>
                <a:latin typeface="微软雅黑"/>
                <a:ea typeface="微软雅黑"/>
                <a:cs typeface="+mn-cs"/>
                <a:sym typeface="字魂59号-创粗黑"/>
              </a:rPr>
              <a:t>数据管理功能</a:t>
            </a:r>
            <a:endParaRPr/>
          </a:p>
          <a:p>
            <a:pPr algn="r">
              <a:lnSpc>
                <a:spcPct val="150000"/>
              </a:lnSpc>
            </a:pPr>
            <a:r>
              <a:rPr lang="zh-CN" sz="800">
                <a:solidFill>
                  <a:schemeClr val="tx1">
                    <a:lumMod val="50000"/>
                    <a:lumOff val="50000"/>
                    <a:alpha val="100000"/>
                  </a:schemeClr>
                </a:solidFill>
                <a:latin typeface="微软雅黑"/>
                <a:ea typeface="微软雅黑"/>
                <a:cs typeface="+mn-cs"/>
                <a:sym typeface="字魂59号-创粗黑"/>
              </a:rPr>
              <a:t>对所有帖子进行管理，并且实现对其的添加、</a:t>
            </a:r>
            <a:endParaRPr/>
          </a:p>
          <a:p>
            <a:pPr algn="r">
              <a:lnSpc>
                <a:spcPct val="150000"/>
              </a:lnSpc>
            </a:pPr>
            <a:r>
              <a:rPr lang="zh-CN" sz="800">
                <a:solidFill>
                  <a:schemeClr val="tx1">
                    <a:lumMod val="50000"/>
                    <a:lumOff val="50000"/>
                    <a:alpha val="100000"/>
                  </a:schemeClr>
                </a:solidFill>
                <a:latin typeface="微软雅黑"/>
                <a:ea typeface="微软雅黑"/>
                <a:cs typeface="+mn-cs"/>
                <a:sym typeface="字魂59号-创粗黑"/>
              </a:rPr>
              <a:t>修改与删除，高级用户对数据可以进行审核。</a:t>
            </a:r>
            <a:endParaRPr/>
          </a:p>
        </p:txBody>
      </p:sp>
      <p:sp>
        <p:nvSpPr>
          <p:cNvPr id="42" name="Freeform 74"/>
          <p:cNvSpPr>
            <a:spLocks noEditPoints="1"/>
          </p:cNvSpPr>
          <p:nvPr/>
        </p:nvSpPr>
        <p:spPr bwMode="auto">
          <a:xfrm>
            <a:off x="5131064" y="1507987"/>
            <a:ext cx="242888" cy="242962"/>
          </a:xfrm>
          <a:custGeom>
            <a:avLst/>
            <a:gdLst>
              <a:gd name="T0" fmla="*/ 892 w 1018"/>
              <a:gd name="T1" fmla="*/ 102 h 1017"/>
              <a:gd name="T2" fmla="*/ 945 w 1018"/>
              <a:gd name="T3" fmla="*/ 137 h 1017"/>
              <a:gd name="T4" fmla="*/ 73 w 1018"/>
              <a:gd name="T5" fmla="*/ 137 h 1017"/>
              <a:gd name="T6" fmla="*/ 127 w 1018"/>
              <a:gd name="T7" fmla="*/ 102 h 1017"/>
              <a:gd name="T8" fmla="*/ 86 w 1018"/>
              <a:gd name="T9" fmla="*/ 64 h 1017"/>
              <a:gd name="T10" fmla="*/ 4 w 1018"/>
              <a:gd name="T11" fmla="*/ 130 h 1017"/>
              <a:gd name="T12" fmla="*/ 21 w 1018"/>
              <a:gd name="T13" fmla="*/ 983 h 1017"/>
              <a:gd name="T14" fmla="*/ 932 w 1018"/>
              <a:gd name="T15" fmla="*/ 1017 h 1017"/>
              <a:gd name="T16" fmla="*/ 1014 w 1018"/>
              <a:gd name="T17" fmla="*/ 951 h 1017"/>
              <a:gd name="T18" fmla="*/ 996 w 1018"/>
              <a:gd name="T19" fmla="*/ 98 h 1017"/>
              <a:gd name="T20" fmla="*/ 954 w 1018"/>
              <a:gd name="T21" fmla="*/ 922 h 1017"/>
              <a:gd name="T22" fmla="*/ 84 w 1018"/>
              <a:gd name="T23" fmla="*/ 952 h 1017"/>
              <a:gd name="T24" fmla="*/ 197 w 1018"/>
              <a:gd name="T25" fmla="*/ 190 h 1017"/>
              <a:gd name="T26" fmla="*/ 218 w 1018"/>
              <a:gd name="T27" fmla="*/ 14 h 1017"/>
              <a:gd name="T28" fmla="*/ 162 w 1018"/>
              <a:gd name="T29" fmla="*/ 20 h 1017"/>
              <a:gd name="T30" fmla="*/ 191 w 1018"/>
              <a:gd name="T31" fmla="*/ 190 h 1017"/>
              <a:gd name="T32" fmla="*/ 350 w 1018"/>
              <a:gd name="T33" fmla="*/ 31 h 1017"/>
              <a:gd name="T34" fmla="*/ 306 w 1018"/>
              <a:gd name="T35" fmla="*/ 2 h 1017"/>
              <a:gd name="T36" fmla="*/ 296 w 1018"/>
              <a:gd name="T37" fmla="*/ 182 h 1017"/>
              <a:gd name="T38" fmla="*/ 472 w 1018"/>
              <a:gd name="T39" fmla="*/ 176 h 1017"/>
              <a:gd name="T40" fmla="*/ 452 w 1018"/>
              <a:gd name="T41" fmla="*/ 0 h 1017"/>
              <a:gd name="T42" fmla="*/ 413 w 1018"/>
              <a:gd name="T43" fmla="*/ 159 h 1017"/>
              <a:gd name="T44" fmla="*/ 579 w 1018"/>
              <a:gd name="T45" fmla="*/ 190 h 1017"/>
              <a:gd name="T46" fmla="*/ 599 w 1018"/>
              <a:gd name="T47" fmla="*/ 14 h 1017"/>
              <a:gd name="T48" fmla="*/ 543 w 1018"/>
              <a:gd name="T49" fmla="*/ 20 h 1017"/>
              <a:gd name="T50" fmla="*/ 573 w 1018"/>
              <a:gd name="T51" fmla="*/ 190 h 1017"/>
              <a:gd name="T52" fmla="*/ 732 w 1018"/>
              <a:gd name="T53" fmla="*/ 31 h 1017"/>
              <a:gd name="T54" fmla="*/ 688 w 1018"/>
              <a:gd name="T55" fmla="*/ 2 h 1017"/>
              <a:gd name="T56" fmla="*/ 677 w 1018"/>
              <a:gd name="T57" fmla="*/ 182 h 1017"/>
              <a:gd name="T58" fmla="*/ 853 w 1018"/>
              <a:gd name="T59" fmla="*/ 176 h 1017"/>
              <a:gd name="T60" fmla="*/ 834 w 1018"/>
              <a:gd name="T61" fmla="*/ 0 h 1017"/>
              <a:gd name="T62" fmla="*/ 795 w 1018"/>
              <a:gd name="T63" fmla="*/ 159 h 1017"/>
              <a:gd name="T64" fmla="*/ 674 w 1018"/>
              <a:gd name="T65" fmla="*/ 794 h 1017"/>
              <a:gd name="T66" fmla="*/ 627 w 1018"/>
              <a:gd name="T67" fmla="*/ 724 h 1017"/>
              <a:gd name="T68" fmla="*/ 573 w 1018"/>
              <a:gd name="T69" fmla="*/ 741 h 1017"/>
              <a:gd name="T70" fmla="*/ 621 w 1018"/>
              <a:gd name="T71" fmla="*/ 839 h 1017"/>
              <a:gd name="T72" fmla="*/ 737 w 1018"/>
              <a:gd name="T73" fmla="*/ 845 h 1017"/>
              <a:gd name="T74" fmla="*/ 795 w 1018"/>
              <a:gd name="T75" fmla="*/ 747 h 1017"/>
              <a:gd name="T76" fmla="*/ 781 w 1018"/>
              <a:gd name="T77" fmla="*/ 642 h 1017"/>
              <a:gd name="T78" fmla="*/ 776 w 1018"/>
              <a:gd name="T79" fmla="*/ 526 h 1017"/>
              <a:gd name="T80" fmla="*/ 673 w 1018"/>
              <a:gd name="T81" fmla="*/ 478 h 1017"/>
              <a:gd name="T82" fmla="*/ 577 w 1018"/>
              <a:gd name="T83" fmla="*/ 555 h 1017"/>
              <a:gd name="T84" fmla="*/ 604 w 1018"/>
              <a:gd name="T85" fmla="*/ 620 h 1017"/>
              <a:gd name="T86" fmla="*/ 639 w 1018"/>
              <a:gd name="T87" fmla="*/ 570 h 1017"/>
              <a:gd name="T88" fmla="*/ 723 w 1018"/>
              <a:gd name="T89" fmla="*/ 561 h 1017"/>
              <a:gd name="T90" fmla="*/ 683 w 1018"/>
              <a:gd name="T91" fmla="*/ 635 h 1017"/>
              <a:gd name="T92" fmla="*/ 655 w 1018"/>
              <a:gd name="T93" fmla="*/ 681 h 1017"/>
              <a:gd name="T94" fmla="*/ 723 w 1018"/>
              <a:gd name="T95" fmla="*/ 720 h 1017"/>
              <a:gd name="T96" fmla="*/ 683 w 1018"/>
              <a:gd name="T97" fmla="*/ 795 h 1017"/>
              <a:gd name="T98" fmla="*/ 413 w 1018"/>
              <a:gd name="T99" fmla="*/ 859 h 1017"/>
              <a:gd name="T100" fmla="*/ 443 w 1018"/>
              <a:gd name="T101" fmla="*/ 815 h 1017"/>
              <a:gd name="T102" fmla="*/ 351 w 1018"/>
              <a:gd name="T103" fmla="*/ 743 h 1017"/>
              <a:gd name="T104" fmla="*/ 445 w 1018"/>
              <a:gd name="T105" fmla="*/ 576 h 1017"/>
              <a:gd name="T106" fmla="*/ 367 w 1018"/>
              <a:gd name="T107" fmla="*/ 482 h 1017"/>
              <a:gd name="T108" fmla="*/ 255 w 1018"/>
              <a:gd name="T109" fmla="*/ 510 h 1017"/>
              <a:gd name="T110" fmla="*/ 229 w 1018"/>
              <a:gd name="T111" fmla="*/ 606 h 1017"/>
              <a:gd name="T112" fmla="*/ 284 w 1018"/>
              <a:gd name="T113" fmla="*/ 601 h 1017"/>
              <a:gd name="T114" fmla="*/ 334 w 1018"/>
              <a:gd name="T115" fmla="*/ 541 h 1017"/>
              <a:gd name="T116" fmla="*/ 374 w 1018"/>
              <a:gd name="T117" fmla="*/ 613 h 1017"/>
              <a:gd name="T118" fmla="*/ 226 w 1018"/>
              <a:gd name="T119" fmla="*/ 80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7">
                <a:moveTo>
                  <a:pt x="923" y="64"/>
                </a:moveTo>
                <a:lnTo>
                  <a:pt x="923" y="64"/>
                </a:lnTo>
                <a:lnTo>
                  <a:pt x="916" y="65"/>
                </a:lnTo>
                <a:lnTo>
                  <a:pt x="910" y="66"/>
                </a:lnTo>
                <a:lnTo>
                  <a:pt x="904" y="69"/>
                </a:lnTo>
                <a:lnTo>
                  <a:pt x="900" y="73"/>
                </a:lnTo>
                <a:lnTo>
                  <a:pt x="896" y="78"/>
                </a:lnTo>
                <a:lnTo>
                  <a:pt x="893" y="83"/>
                </a:lnTo>
                <a:lnTo>
                  <a:pt x="892" y="89"/>
                </a:lnTo>
                <a:lnTo>
                  <a:pt x="891" y="96"/>
                </a:lnTo>
                <a:lnTo>
                  <a:pt x="891" y="96"/>
                </a:lnTo>
                <a:lnTo>
                  <a:pt x="892" y="102"/>
                </a:lnTo>
                <a:lnTo>
                  <a:pt x="893" y="108"/>
                </a:lnTo>
                <a:lnTo>
                  <a:pt x="896" y="113"/>
                </a:lnTo>
                <a:lnTo>
                  <a:pt x="900" y="118"/>
                </a:lnTo>
                <a:lnTo>
                  <a:pt x="904" y="122"/>
                </a:lnTo>
                <a:lnTo>
                  <a:pt x="910" y="125"/>
                </a:lnTo>
                <a:lnTo>
                  <a:pt x="916" y="127"/>
                </a:lnTo>
                <a:lnTo>
                  <a:pt x="923" y="127"/>
                </a:lnTo>
                <a:lnTo>
                  <a:pt x="923" y="127"/>
                </a:lnTo>
                <a:lnTo>
                  <a:pt x="929" y="128"/>
                </a:lnTo>
                <a:lnTo>
                  <a:pt x="935" y="130"/>
                </a:lnTo>
                <a:lnTo>
                  <a:pt x="940" y="132"/>
                </a:lnTo>
                <a:lnTo>
                  <a:pt x="945" y="137"/>
                </a:lnTo>
                <a:lnTo>
                  <a:pt x="948" y="141"/>
                </a:lnTo>
                <a:lnTo>
                  <a:pt x="952" y="146"/>
                </a:lnTo>
                <a:lnTo>
                  <a:pt x="954" y="153"/>
                </a:lnTo>
                <a:lnTo>
                  <a:pt x="954" y="159"/>
                </a:lnTo>
                <a:lnTo>
                  <a:pt x="954" y="318"/>
                </a:lnTo>
                <a:lnTo>
                  <a:pt x="63" y="318"/>
                </a:lnTo>
                <a:lnTo>
                  <a:pt x="63" y="159"/>
                </a:lnTo>
                <a:lnTo>
                  <a:pt x="63" y="159"/>
                </a:lnTo>
                <a:lnTo>
                  <a:pt x="64" y="153"/>
                </a:lnTo>
                <a:lnTo>
                  <a:pt x="67" y="146"/>
                </a:lnTo>
                <a:lnTo>
                  <a:pt x="69" y="141"/>
                </a:lnTo>
                <a:lnTo>
                  <a:pt x="73" y="137"/>
                </a:lnTo>
                <a:lnTo>
                  <a:pt x="77" y="132"/>
                </a:lnTo>
                <a:lnTo>
                  <a:pt x="84" y="130"/>
                </a:lnTo>
                <a:lnTo>
                  <a:pt x="89" y="128"/>
                </a:lnTo>
                <a:lnTo>
                  <a:pt x="95" y="127"/>
                </a:lnTo>
                <a:lnTo>
                  <a:pt x="95" y="127"/>
                </a:lnTo>
                <a:lnTo>
                  <a:pt x="102" y="127"/>
                </a:lnTo>
                <a:lnTo>
                  <a:pt x="108" y="125"/>
                </a:lnTo>
                <a:lnTo>
                  <a:pt x="114" y="122"/>
                </a:lnTo>
                <a:lnTo>
                  <a:pt x="118" y="118"/>
                </a:lnTo>
                <a:lnTo>
                  <a:pt x="122" y="113"/>
                </a:lnTo>
                <a:lnTo>
                  <a:pt x="124" y="108"/>
                </a:lnTo>
                <a:lnTo>
                  <a:pt x="127" y="102"/>
                </a:lnTo>
                <a:lnTo>
                  <a:pt x="128" y="96"/>
                </a:lnTo>
                <a:lnTo>
                  <a:pt x="128" y="96"/>
                </a:lnTo>
                <a:lnTo>
                  <a:pt x="127" y="89"/>
                </a:lnTo>
                <a:lnTo>
                  <a:pt x="124" y="83"/>
                </a:lnTo>
                <a:lnTo>
                  <a:pt x="122" y="78"/>
                </a:lnTo>
                <a:lnTo>
                  <a:pt x="118" y="73"/>
                </a:lnTo>
                <a:lnTo>
                  <a:pt x="114" y="69"/>
                </a:lnTo>
                <a:lnTo>
                  <a:pt x="108" y="66"/>
                </a:lnTo>
                <a:lnTo>
                  <a:pt x="102" y="65"/>
                </a:lnTo>
                <a:lnTo>
                  <a:pt x="95" y="64"/>
                </a:lnTo>
                <a:lnTo>
                  <a:pt x="95" y="64"/>
                </a:lnTo>
                <a:lnTo>
                  <a:pt x="86" y="64"/>
                </a:lnTo>
                <a:lnTo>
                  <a:pt x="76" y="66"/>
                </a:lnTo>
                <a:lnTo>
                  <a:pt x="68" y="68"/>
                </a:lnTo>
                <a:lnTo>
                  <a:pt x="58" y="71"/>
                </a:lnTo>
                <a:lnTo>
                  <a:pt x="50" y="75"/>
                </a:lnTo>
                <a:lnTo>
                  <a:pt x="42" y="80"/>
                </a:lnTo>
                <a:lnTo>
                  <a:pt x="35" y="85"/>
                </a:lnTo>
                <a:lnTo>
                  <a:pt x="28" y="91"/>
                </a:lnTo>
                <a:lnTo>
                  <a:pt x="21" y="98"/>
                </a:lnTo>
                <a:lnTo>
                  <a:pt x="16" y="105"/>
                </a:lnTo>
                <a:lnTo>
                  <a:pt x="12" y="113"/>
                </a:lnTo>
                <a:lnTo>
                  <a:pt x="8" y="122"/>
                </a:lnTo>
                <a:lnTo>
                  <a:pt x="4" y="130"/>
                </a:lnTo>
                <a:lnTo>
                  <a:pt x="2" y="140"/>
                </a:lnTo>
                <a:lnTo>
                  <a:pt x="1" y="149"/>
                </a:lnTo>
                <a:lnTo>
                  <a:pt x="0" y="159"/>
                </a:lnTo>
                <a:lnTo>
                  <a:pt x="0" y="922"/>
                </a:lnTo>
                <a:lnTo>
                  <a:pt x="0" y="922"/>
                </a:lnTo>
                <a:lnTo>
                  <a:pt x="1" y="932"/>
                </a:lnTo>
                <a:lnTo>
                  <a:pt x="2" y="941"/>
                </a:lnTo>
                <a:lnTo>
                  <a:pt x="4" y="951"/>
                </a:lnTo>
                <a:lnTo>
                  <a:pt x="8" y="959"/>
                </a:lnTo>
                <a:lnTo>
                  <a:pt x="12" y="968"/>
                </a:lnTo>
                <a:lnTo>
                  <a:pt x="16" y="976"/>
                </a:lnTo>
                <a:lnTo>
                  <a:pt x="21" y="983"/>
                </a:lnTo>
                <a:lnTo>
                  <a:pt x="28" y="990"/>
                </a:lnTo>
                <a:lnTo>
                  <a:pt x="35" y="996"/>
                </a:lnTo>
                <a:lnTo>
                  <a:pt x="42" y="1001"/>
                </a:lnTo>
                <a:lnTo>
                  <a:pt x="50" y="1006"/>
                </a:lnTo>
                <a:lnTo>
                  <a:pt x="58" y="1010"/>
                </a:lnTo>
                <a:lnTo>
                  <a:pt x="68" y="1013"/>
                </a:lnTo>
                <a:lnTo>
                  <a:pt x="76" y="1015"/>
                </a:lnTo>
                <a:lnTo>
                  <a:pt x="86" y="1017"/>
                </a:lnTo>
                <a:lnTo>
                  <a:pt x="95" y="1017"/>
                </a:lnTo>
                <a:lnTo>
                  <a:pt x="923" y="1017"/>
                </a:lnTo>
                <a:lnTo>
                  <a:pt x="923" y="1017"/>
                </a:lnTo>
                <a:lnTo>
                  <a:pt x="932" y="1017"/>
                </a:lnTo>
                <a:lnTo>
                  <a:pt x="942" y="1015"/>
                </a:lnTo>
                <a:lnTo>
                  <a:pt x="951" y="1013"/>
                </a:lnTo>
                <a:lnTo>
                  <a:pt x="959" y="1010"/>
                </a:lnTo>
                <a:lnTo>
                  <a:pt x="968" y="1006"/>
                </a:lnTo>
                <a:lnTo>
                  <a:pt x="975" y="1001"/>
                </a:lnTo>
                <a:lnTo>
                  <a:pt x="983" y="996"/>
                </a:lnTo>
                <a:lnTo>
                  <a:pt x="990" y="990"/>
                </a:lnTo>
                <a:lnTo>
                  <a:pt x="996" y="983"/>
                </a:lnTo>
                <a:lnTo>
                  <a:pt x="1001" y="976"/>
                </a:lnTo>
                <a:lnTo>
                  <a:pt x="1006" y="968"/>
                </a:lnTo>
                <a:lnTo>
                  <a:pt x="1011" y="959"/>
                </a:lnTo>
                <a:lnTo>
                  <a:pt x="1014" y="951"/>
                </a:lnTo>
                <a:lnTo>
                  <a:pt x="1016" y="941"/>
                </a:lnTo>
                <a:lnTo>
                  <a:pt x="1017" y="932"/>
                </a:lnTo>
                <a:lnTo>
                  <a:pt x="1018" y="922"/>
                </a:lnTo>
                <a:lnTo>
                  <a:pt x="1018" y="159"/>
                </a:lnTo>
                <a:lnTo>
                  <a:pt x="1018" y="159"/>
                </a:lnTo>
                <a:lnTo>
                  <a:pt x="1017" y="149"/>
                </a:lnTo>
                <a:lnTo>
                  <a:pt x="1016" y="140"/>
                </a:lnTo>
                <a:lnTo>
                  <a:pt x="1014" y="130"/>
                </a:lnTo>
                <a:lnTo>
                  <a:pt x="1011" y="122"/>
                </a:lnTo>
                <a:lnTo>
                  <a:pt x="1006" y="113"/>
                </a:lnTo>
                <a:lnTo>
                  <a:pt x="1001" y="105"/>
                </a:lnTo>
                <a:lnTo>
                  <a:pt x="996" y="98"/>
                </a:lnTo>
                <a:lnTo>
                  <a:pt x="990" y="91"/>
                </a:lnTo>
                <a:lnTo>
                  <a:pt x="983" y="85"/>
                </a:lnTo>
                <a:lnTo>
                  <a:pt x="975" y="80"/>
                </a:lnTo>
                <a:lnTo>
                  <a:pt x="968" y="75"/>
                </a:lnTo>
                <a:lnTo>
                  <a:pt x="959" y="71"/>
                </a:lnTo>
                <a:lnTo>
                  <a:pt x="951" y="68"/>
                </a:lnTo>
                <a:lnTo>
                  <a:pt x="942" y="66"/>
                </a:lnTo>
                <a:lnTo>
                  <a:pt x="932" y="64"/>
                </a:lnTo>
                <a:lnTo>
                  <a:pt x="923" y="64"/>
                </a:lnTo>
                <a:lnTo>
                  <a:pt x="923" y="64"/>
                </a:lnTo>
                <a:close/>
                <a:moveTo>
                  <a:pt x="954" y="922"/>
                </a:moveTo>
                <a:lnTo>
                  <a:pt x="954" y="922"/>
                </a:lnTo>
                <a:lnTo>
                  <a:pt x="954" y="928"/>
                </a:lnTo>
                <a:lnTo>
                  <a:pt x="952" y="935"/>
                </a:lnTo>
                <a:lnTo>
                  <a:pt x="948" y="940"/>
                </a:lnTo>
                <a:lnTo>
                  <a:pt x="945" y="944"/>
                </a:lnTo>
                <a:lnTo>
                  <a:pt x="940" y="949"/>
                </a:lnTo>
                <a:lnTo>
                  <a:pt x="935" y="952"/>
                </a:lnTo>
                <a:lnTo>
                  <a:pt x="929" y="953"/>
                </a:lnTo>
                <a:lnTo>
                  <a:pt x="923" y="954"/>
                </a:lnTo>
                <a:lnTo>
                  <a:pt x="95" y="954"/>
                </a:lnTo>
                <a:lnTo>
                  <a:pt x="95" y="954"/>
                </a:lnTo>
                <a:lnTo>
                  <a:pt x="89" y="953"/>
                </a:lnTo>
                <a:lnTo>
                  <a:pt x="84" y="952"/>
                </a:lnTo>
                <a:lnTo>
                  <a:pt x="77" y="949"/>
                </a:lnTo>
                <a:lnTo>
                  <a:pt x="73" y="944"/>
                </a:lnTo>
                <a:lnTo>
                  <a:pt x="69" y="940"/>
                </a:lnTo>
                <a:lnTo>
                  <a:pt x="67" y="935"/>
                </a:lnTo>
                <a:lnTo>
                  <a:pt x="64" y="928"/>
                </a:lnTo>
                <a:lnTo>
                  <a:pt x="63" y="922"/>
                </a:lnTo>
                <a:lnTo>
                  <a:pt x="63" y="381"/>
                </a:lnTo>
                <a:lnTo>
                  <a:pt x="954" y="381"/>
                </a:lnTo>
                <a:lnTo>
                  <a:pt x="954" y="922"/>
                </a:lnTo>
                <a:close/>
                <a:moveTo>
                  <a:pt x="191" y="190"/>
                </a:moveTo>
                <a:lnTo>
                  <a:pt x="191" y="190"/>
                </a:lnTo>
                <a:lnTo>
                  <a:pt x="197" y="190"/>
                </a:lnTo>
                <a:lnTo>
                  <a:pt x="204" y="188"/>
                </a:lnTo>
                <a:lnTo>
                  <a:pt x="209" y="185"/>
                </a:lnTo>
                <a:lnTo>
                  <a:pt x="214" y="182"/>
                </a:lnTo>
                <a:lnTo>
                  <a:pt x="218" y="176"/>
                </a:lnTo>
                <a:lnTo>
                  <a:pt x="220" y="171"/>
                </a:lnTo>
                <a:lnTo>
                  <a:pt x="222" y="166"/>
                </a:lnTo>
                <a:lnTo>
                  <a:pt x="223" y="159"/>
                </a:lnTo>
                <a:lnTo>
                  <a:pt x="223" y="31"/>
                </a:lnTo>
                <a:lnTo>
                  <a:pt x="223" y="31"/>
                </a:lnTo>
                <a:lnTo>
                  <a:pt x="222" y="25"/>
                </a:lnTo>
                <a:lnTo>
                  <a:pt x="220" y="20"/>
                </a:lnTo>
                <a:lnTo>
                  <a:pt x="218" y="14"/>
                </a:lnTo>
                <a:lnTo>
                  <a:pt x="214" y="9"/>
                </a:lnTo>
                <a:lnTo>
                  <a:pt x="209" y="6"/>
                </a:lnTo>
                <a:lnTo>
                  <a:pt x="204" y="2"/>
                </a:lnTo>
                <a:lnTo>
                  <a:pt x="197" y="0"/>
                </a:lnTo>
                <a:lnTo>
                  <a:pt x="191" y="0"/>
                </a:lnTo>
                <a:lnTo>
                  <a:pt x="191" y="0"/>
                </a:lnTo>
                <a:lnTo>
                  <a:pt x="185" y="0"/>
                </a:lnTo>
                <a:lnTo>
                  <a:pt x="178" y="2"/>
                </a:lnTo>
                <a:lnTo>
                  <a:pt x="173" y="6"/>
                </a:lnTo>
                <a:lnTo>
                  <a:pt x="168" y="9"/>
                </a:lnTo>
                <a:lnTo>
                  <a:pt x="164" y="14"/>
                </a:lnTo>
                <a:lnTo>
                  <a:pt x="162" y="20"/>
                </a:lnTo>
                <a:lnTo>
                  <a:pt x="160" y="25"/>
                </a:lnTo>
                <a:lnTo>
                  <a:pt x="159" y="31"/>
                </a:lnTo>
                <a:lnTo>
                  <a:pt x="159" y="159"/>
                </a:lnTo>
                <a:lnTo>
                  <a:pt x="159" y="159"/>
                </a:lnTo>
                <a:lnTo>
                  <a:pt x="160" y="166"/>
                </a:lnTo>
                <a:lnTo>
                  <a:pt x="162" y="171"/>
                </a:lnTo>
                <a:lnTo>
                  <a:pt x="164" y="176"/>
                </a:lnTo>
                <a:lnTo>
                  <a:pt x="168" y="182"/>
                </a:lnTo>
                <a:lnTo>
                  <a:pt x="173" y="185"/>
                </a:lnTo>
                <a:lnTo>
                  <a:pt x="178" y="188"/>
                </a:lnTo>
                <a:lnTo>
                  <a:pt x="185" y="190"/>
                </a:lnTo>
                <a:lnTo>
                  <a:pt x="191" y="190"/>
                </a:lnTo>
                <a:lnTo>
                  <a:pt x="191" y="190"/>
                </a:lnTo>
                <a:close/>
                <a:moveTo>
                  <a:pt x="319" y="190"/>
                </a:moveTo>
                <a:lnTo>
                  <a:pt x="319" y="190"/>
                </a:lnTo>
                <a:lnTo>
                  <a:pt x="325" y="190"/>
                </a:lnTo>
                <a:lnTo>
                  <a:pt x="330" y="188"/>
                </a:lnTo>
                <a:lnTo>
                  <a:pt x="336" y="185"/>
                </a:lnTo>
                <a:lnTo>
                  <a:pt x="341" y="182"/>
                </a:lnTo>
                <a:lnTo>
                  <a:pt x="344" y="176"/>
                </a:lnTo>
                <a:lnTo>
                  <a:pt x="348" y="171"/>
                </a:lnTo>
                <a:lnTo>
                  <a:pt x="350" y="166"/>
                </a:lnTo>
                <a:lnTo>
                  <a:pt x="350" y="159"/>
                </a:lnTo>
                <a:lnTo>
                  <a:pt x="350" y="31"/>
                </a:lnTo>
                <a:lnTo>
                  <a:pt x="350" y="31"/>
                </a:lnTo>
                <a:lnTo>
                  <a:pt x="350" y="25"/>
                </a:lnTo>
                <a:lnTo>
                  <a:pt x="348" y="20"/>
                </a:lnTo>
                <a:lnTo>
                  <a:pt x="344" y="14"/>
                </a:lnTo>
                <a:lnTo>
                  <a:pt x="341" y="9"/>
                </a:lnTo>
                <a:lnTo>
                  <a:pt x="336" y="6"/>
                </a:lnTo>
                <a:lnTo>
                  <a:pt x="330" y="2"/>
                </a:lnTo>
                <a:lnTo>
                  <a:pt x="325" y="0"/>
                </a:lnTo>
                <a:lnTo>
                  <a:pt x="319" y="0"/>
                </a:lnTo>
                <a:lnTo>
                  <a:pt x="319" y="0"/>
                </a:lnTo>
                <a:lnTo>
                  <a:pt x="312" y="0"/>
                </a:lnTo>
                <a:lnTo>
                  <a:pt x="306" y="2"/>
                </a:lnTo>
                <a:lnTo>
                  <a:pt x="300" y="6"/>
                </a:lnTo>
                <a:lnTo>
                  <a:pt x="296" y="9"/>
                </a:lnTo>
                <a:lnTo>
                  <a:pt x="292" y="14"/>
                </a:lnTo>
                <a:lnTo>
                  <a:pt x="289" y="20"/>
                </a:lnTo>
                <a:lnTo>
                  <a:pt x="286" y="25"/>
                </a:lnTo>
                <a:lnTo>
                  <a:pt x="286" y="31"/>
                </a:lnTo>
                <a:lnTo>
                  <a:pt x="286" y="159"/>
                </a:lnTo>
                <a:lnTo>
                  <a:pt x="286" y="159"/>
                </a:lnTo>
                <a:lnTo>
                  <a:pt x="286" y="166"/>
                </a:lnTo>
                <a:lnTo>
                  <a:pt x="289" y="171"/>
                </a:lnTo>
                <a:lnTo>
                  <a:pt x="292" y="176"/>
                </a:lnTo>
                <a:lnTo>
                  <a:pt x="296" y="182"/>
                </a:lnTo>
                <a:lnTo>
                  <a:pt x="300" y="185"/>
                </a:lnTo>
                <a:lnTo>
                  <a:pt x="306" y="188"/>
                </a:lnTo>
                <a:lnTo>
                  <a:pt x="312" y="190"/>
                </a:lnTo>
                <a:lnTo>
                  <a:pt x="319" y="190"/>
                </a:lnTo>
                <a:lnTo>
                  <a:pt x="319" y="190"/>
                </a:lnTo>
                <a:close/>
                <a:moveTo>
                  <a:pt x="445" y="190"/>
                </a:moveTo>
                <a:lnTo>
                  <a:pt x="445" y="190"/>
                </a:lnTo>
                <a:lnTo>
                  <a:pt x="452" y="190"/>
                </a:lnTo>
                <a:lnTo>
                  <a:pt x="458" y="188"/>
                </a:lnTo>
                <a:lnTo>
                  <a:pt x="464" y="185"/>
                </a:lnTo>
                <a:lnTo>
                  <a:pt x="468" y="182"/>
                </a:lnTo>
                <a:lnTo>
                  <a:pt x="472" y="176"/>
                </a:lnTo>
                <a:lnTo>
                  <a:pt x="474" y="171"/>
                </a:lnTo>
                <a:lnTo>
                  <a:pt x="476" y="166"/>
                </a:lnTo>
                <a:lnTo>
                  <a:pt x="477" y="159"/>
                </a:lnTo>
                <a:lnTo>
                  <a:pt x="477" y="31"/>
                </a:lnTo>
                <a:lnTo>
                  <a:pt x="477" y="31"/>
                </a:lnTo>
                <a:lnTo>
                  <a:pt x="476" y="25"/>
                </a:lnTo>
                <a:lnTo>
                  <a:pt x="474" y="20"/>
                </a:lnTo>
                <a:lnTo>
                  <a:pt x="472" y="14"/>
                </a:lnTo>
                <a:lnTo>
                  <a:pt x="468" y="9"/>
                </a:lnTo>
                <a:lnTo>
                  <a:pt x="464" y="6"/>
                </a:lnTo>
                <a:lnTo>
                  <a:pt x="458" y="2"/>
                </a:lnTo>
                <a:lnTo>
                  <a:pt x="452" y="0"/>
                </a:lnTo>
                <a:lnTo>
                  <a:pt x="445" y="0"/>
                </a:lnTo>
                <a:lnTo>
                  <a:pt x="445" y="0"/>
                </a:lnTo>
                <a:lnTo>
                  <a:pt x="439" y="0"/>
                </a:lnTo>
                <a:lnTo>
                  <a:pt x="433" y="2"/>
                </a:lnTo>
                <a:lnTo>
                  <a:pt x="428" y="6"/>
                </a:lnTo>
                <a:lnTo>
                  <a:pt x="423" y="9"/>
                </a:lnTo>
                <a:lnTo>
                  <a:pt x="420" y="14"/>
                </a:lnTo>
                <a:lnTo>
                  <a:pt x="416" y="20"/>
                </a:lnTo>
                <a:lnTo>
                  <a:pt x="414" y="25"/>
                </a:lnTo>
                <a:lnTo>
                  <a:pt x="413" y="31"/>
                </a:lnTo>
                <a:lnTo>
                  <a:pt x="413" y="159"/>
                </a:lnTo>
                <a:lnTo>
                  <a:pt x="413" y="159"/>
                </a:lnTo>
                <a:lnTo>
                  <a:pt x="414" y="166"/>
                </a:lnTo>
                <a:lnTo>
                  <a:pt x="416" y="171"/>
                </a:lnTo>
                <a:lnTo>
                  <a:pt x="420" y="176"/>
                </a:lnTo>
                <a:lnTo>
                  <a:pt x="423" y="182"/>
                </a:lnTo>
                <a:lnTo>
                  <a:pt x="428" y="185"/>
                </a:lnTo>
                <a:lnTo>
                  <a:pt x="433" y="188"/>
                </a:lnTo>
                <a:lnTo>
                  <a:pt x="439" y="190"/>
                </a:lnTo>
                <a:lnTo>
                  <a:pt x="445" y="190"/>
                </a:lnTo>
                <a:lnTo>
                  <a:pt x="445" y="190"/>
                </a:lnTo>
                <a:close/>
                <a:moveTo>
                  <a:pt x="573" y="190"/>
                </a:moveTo>
                <a:lnTo>
                  <a:pt x="573" y="190"/>
                </a:lnTo>
                <a:lnTo>
                  <a:pt x="579" y="190"/>
                </a:lnTo>
                <a:lnTo>
                  <a:pt x="585" y="188"/>
                </a:lnTo>
                <a:lnTo>
                  <a:pt x="590" y="185"/>
                </a:lnTo>
                <a:lnTo>
                  <a:pt x="595" y="182"/>
                </a:lnTo>
                <a:lnTo>
                  <a:pt x="599" y="176"/>
                </a:lnTo>
                <a:lnTo>
                  <a:pt x="602" y="171"/>
                </a:lnTo>
                <a:lnTo>
                  <a:pt x="604" y="166"/>
                </a:lnTo>
                <a:lnTo>
                  <a:pt x="604" y="159"/>
                </a:lnTo>
                <a:lnTo>
                  <a:pt x="604" y="31"/>
                </a:lnTo>
                <a:lnTo>
                  <a:pt x="604" y="31"/>
                </a:lnTo>
                <a:lnTo>
                  <a:pt x="604" y="25"/>
                </a:lnTo>
                <a:lnTo>
                  <a:pt x="602" y="20"/>
                </a:lnTo>
                <a:lnTo>
                  <a:pt x="599" y="14"/>
                </a:lnTo>
                <a:lnTo>
                  <a:pt x="595" y="9"/>
                </a:lnTo>
                <a:lnTo>
                  <a:pt x="590" y="6"/>
                </a:lnTo>
                <a:lnTo>
                  <a:pt x="585" y="2"/>
                </a:lnTo>
                <a:lnTo>
                  <a:pt x="579" y="0"/>
                </a:lnTo>
                <a:lnTo>
                  <a:pt x="573" y="0"/>
                </a:lnTo>
                <a:lnTo>
                  <a:pt x="573" y="0"/>
                </a:lnTo>
                <a:lnTo>
                  <a:pt x="567" y="0"/>
                </a:lnTo>
                <a:lnTo>
                  <a:pt x="560" y="2"/>
                </a:lnTo>
                <a:lnTo>
                  <a:pt x="555" y="6"/>
                </a:lnTo>
                <a:lnTo>
                  <a:pt x="550" y="9"/>
                </a:lnTo>
                <a:lnTo>
                  <a:pt x="546" y="14"/>
                </a:lnTo>
                <a:lnTo>
                  <a:pt x="543" y="20"/>
                </a:lnTo>
                <a:lnTo>
                  <a:pt x="542" y="25"/>
                </a:lnTo>
                <a:lnTo>
                  <a:pt x="541" y="31"/>
                </a:lnTo>
                <a:lnTo>
                  <a:pt x="541" y="159"/>
                </a:lnTo>
                <a:lnTo>
                  <a:pt x="541" y="159"/>
                </a:lnTo>
                <a:lnTo>
                  <a:pt x="542" y="166"/>
                </a:lnTo>
                <a:lnTo>
                  <a:pt x="543" y="171"/>
                </a:lnTo>
                <a:lnTo>
                  <a:pt x="546" y="176"/>
                </a:lnTo>
                <a:lnTo>
                  <a:pt x="550" y="182"/>
                </a:lnTo>
                <a:lnTo>
                  <a:pt x="555" y="185"/>
                </a:lnTo>
                <a:lnTo>
                  <a:pt x="560" y="188"/>
                </a:lnTo>
                <a:lnTo>
                  <a:pt x="567" y="190"/>
                </a:lnTo>
                <a:lnTo>
                  <a:pt x="573" y="190"/>
                </a:lnTo>
                <a:lnTo>
                  <a:pt x="573" y="190"/>
                </a:lnTo>
                <a:close/>
                <a:moveTo>
                  <a:pt x="700" y="190"/>
                </a:moveTo>
                <a:lnTo>
                  <a:pt x="700" y="190"/>
                </a:lnTo>
                <a:lnTo>
                  <a:pt x="706" y="190"/>
                </a:lnTo>
                <a:lnTo>
                  <a:pt x="712" y="188"/>
                </a:lnTo>
                <a:lnTo>
                  <a:pt x="718" y="185"/>
                </a:lnTo>
                <a:lnTo>
                  <a:pt x="722" y="182"/>
                </a:lnTo>
                <a:lnTo>
                  <a:pt x="726" y="176"/>
                </a:lnTo>
                <a:lnTo>
                  <a:pt x="730" y="171"/>
                </a:lnTo>
                <a:lnTo>
                  <a:pt x="731" y="166"/>
                </a:lnTo>
                <a:lnTo>
                  <a:pt x="732" y="159"/>
                </a:lnTo>
                <a:lnTo>
                  <a:pt x="732" y="31"/>
                </a:lnTo>
                <a:lnTo>
                  <a:pt x="732" y="31"/>
                </a:lnTo>
                <a:lnTo>
                  <a:pt x="731" y="25"/>
                </a:lnTo>
                <a:lnTo>
                  <a:pt x="730" y="20"/>
                </a:lnTo>
                <a:lnTo>
                  <a:pt x="726" y="14"/>
                </a:lnTo>
                <a:lnTo>
                  <a:pt x="722" y="9"/>
                </a:lnTo>
                <a:lnTo>
                  <a:pt x="718" y="6"/>
                </a:lnTo>
                <a:lnTo>
                  <a:pt x="712" y="2"/>
                </a:lnTo>
                <a:lnTo>
                  <a:pt x="706" y="0"/>
                </a:lnTo>
                <a:lnTo>
                  <a:pt x="700" y="0"/>
                </a:lnTo>
                <a:lnTo>
                  <a:pt x="700" y="0"/>
                </a:lnTo>
                <a:lnTo>
                  <a:pt x="693" y="0"/>
                </a:lnTo>
                <a:lnTo>
                  <a:pt x="688" y="2"/>
                </a:lnTo>
                <a:lnTo>
                  <a:pt x="682" y="6"/>
                </a:lnTo>
                <a:lnTo>
                  <a:pt x="677" y="9"/>
                </a:lnTo>
                <a:lnTo>
                  <a:pt x="674" y="14"/>
                </a:lnTo>
                <a:lnTo>
                  <a:pt x="671" y="20"/>
                </a:lnTo>
                <a:lnTo>
                  <a:pt x="668" y="25"/>
                </a:lnTo>
                <a:lnTo>
                  <a:pt x="668" y="31"/>
                </a:lnTo>
                <a:lnTo>
                  <a:pt x="668" y="159"/>
                </a:lnTo>
                <a:lnTo>
                  <a:pt x="668" y="159"/>
                </a:lnTo>
                <a:lnTo>
                  <a:pt x="668" y="166"/>
                </a:lnTo>
                <a:lnTo>
                  <a:pt x="671" y="171"/>
                </a:lnTo>
                <a:lnTo>
                  <a:pt x="674" y="176"/>
                </a:lnTo>
                <a:lnTo>
                  <a:pt x="677" y="182"/>
                </a:lnTo>
                <a:lnTo>
                  <a:pt x="682" y="185"/>
                </a:lnTo>
                <a:lnTo>
                  <a:pt x="688" y="188"/>
                </a:lnTo>
                <a:lnTo>
                  <a:pt x="693" y="190"/>
                </a:lnTo>
                <a:lnTo>
                  <a:pt x="700" y="190"/>
                </a:lnTo>
                <a:lnTo>
                  <a:pt x="700" y="190"/>
                </a:lnTo>
                <a:close/>
                <a:moveTo>
                  <a:pt x="827" y="190"/>
                </a:moveTo>
                <a:lnTo>
                  <a:pt x="827" y="190"/>
                </a:lnTo>
                <a:lnTo>
                  <a:pt x="834" y="190"/>
                </a:lnTo>
                <a:lnTo>
                  <a:pt x="839" y="188"/>
                </a:lnTo>
                <a:lnTo>
                  <a:pt x="844" y="185"/>
                </a:lnTo>
                <a:lnTo>
                  <a:pt x="850" y="182"/>
                </a:lnTo>
                <a:lnTo>
                  <a:pt x="853" y="176"/>
                </a:lnTo>
                <a:lnTo>
                  <a:pt x="856" y="171"/>
                </a:lnTo>
                <a:lnTo>
                  <a:pt x="858" y="166"/>
                </a:lnTo>
                <a:lnTo>
                  <a:pt x="858" y="159"/>
                </a:lnTo>
                <a:lnTo>
                  <a:pt x="858" y="31"/>
                </a:lnTo>
                <a:lnTo>
                  <a:pt x="858" y="31"/>
                </a:lnTo>
                <a:lnTo>
                  <a:pt x="858" y="25"/>
                </a:lnTo>
                <a:lnTo>
                  <a:pt x="856" y="20"/>
                </a:lnTo>
                <a:lnTo>
                  <a:pt x="853" y="14"/>
                </a:lnTo>
                <a:lnTo>
                  <a:pt x="850" y="9"/>
                </a:lnTo>
                <a:lnTo>
                  <a:pt x="844" y="6"/>
                </a:lnTo>
                <a:lnTo>
                  <a:pt x="839" y="2"/>
                </a:lnTo>
                <a:lnTo>
                  <a:pt x="834" y="0"/>
                </a:lnTo>
                <a:lnTo>
                  <a:pt x="827" y="0"/>
                </a:lnTo>
                <a:lnTo>
                  <a:pt x="827" y="0"/>
                </a:lnTo>
                <a:lnTo>
                  <a:pt x="821" y="0"/>
                </a:lnTo>
                <a:lnTo>
                  <a:pt x="814" y="2"/>
                </a:lnTo>
                <a:lnTo>
                  <a:pt x="809" y="6"/>
                </a:lnTo>
                <a:lnTo>
                  <a:pt x="805" y="9"/>
                </a:lnTo>
                <a:lnTo>
                  <a:pt x="800" y="14"/>
                </a:lnTo>
                <a:lnTo>
                  <a:pt x="798" y="20"/>
                </a:lnTo>
                <a:lnTo>
                  <a:pt x="796" y="25"/>
                </a:lnTo>
                <a:lnTo>
                  <a:pt x="795" y="31"/>
                </a:lnTo>
                <a:lnTo>
                  <a:pt x="795" y="159"/>
                </a:lnTo>
                <a:lnTo>
                  <a:pt x="795" y="159"/>
                </a:lnTo>
                <a:lnTo>
                  <a:pt x="796" y="166"/>
                </a:lnTo>
                <a:lnTo>
                  <a:pt x="798" y="171"/>
                </a:lnTo>
                <a:lnTo>
                  <a:pt x="800" y="176"/>
                </a:lnTo>
                <a:lnTo>
                  <a:pt x="805" y="182"/>
                </a:lnTo>
                <a:lnTo>
                  <a:pt x="809" y="185"/>
                </a:lnTo>
                <a:lnTo>
                  <a:pt x="814" y="188"/>
                </a:lnTo>
                <a:lnTo>
                  <a:pt x="821" y="190"/>
                </a:lnTo>
                <a:lnTo>
                  <a:pt x="827" y="190"/>
                </a:lnTo>
                <a:lnTo>
                  <a:pt x="827" y="190"/>
                </a:lnTo>
                <a:close/>
                <a:moveTo>
                  <a:pt x="683" y="795"/>
                </a:moveTo>
                <a:lnTo>
                  <a:pt x="683" y="795"/>
                </a:lnTo>
                <a:lnTo>
                  <a:pt x="674" y="794"/>
                </a:lnTo>
                <a:lnTo>
                  <a:pt x="665" y="791"/>
                </a:lnTo>
                <a:lnTo>
                  <a:pt x="658" y="787"/>
                </a:lnTo>
                <a:lnTo>
                  <a:pt x="650" y="781"/>
                </a:lnTo>
                <a:lnTo>
                  <a:pt x="645" y="774"/>
                </a:lnTo>
                <a:lnTo>
                  <a:pt x="639" y="766"/>
                </a:lnTo>
                <a:lnTo>
                  <a:pt x="637" y="757"/>
                </a:lnTo>
                <a:lnTo>
                  <a:pt x="636" y="747"/>
                </a:lnTo>
                <a:lnTo>
                  <a:pt x="636" y="747"/>
                </a:lnTo>
                <a:lnTo>
                  <a:pt x="635" y="741"/>
                </a:lnTo>
                <a:lnTo>
                  <a:pt x="634" y="735"/>
                </a:lnTo>
                <a:lnTo>
                  <a:pt x="631" y="730"/>
                </a:lnTo>
                <a:lnTo>
                  <a:pt x="627" y="724"/>
                </a:lnTo>
                <a:lnTo>
                  <a:pt x="622" y="721"/>
                </a:lnTo>
                <a:lnTo>
                  <a:pt x="617" y="718"/>
                </a:lnTo>
                <a:lnTo>
                  <a:pt x="611" y="716"/>
                </a:lnTo>
                <a:lnTo>
                  <a:pt x="604" y="716"/>
                </a:lnTo>
                <a:lnTo>
                  <a:pt x="604" y="716"/>
                </a:lnTo>
                <a:lnTo>
                  <a:pt x="598" y="716"/>
                </a:lnTo>
                <a:lnTo>
                  <a:pt x="592" y="718"/>
                </a:lnTo>
                <a:lnTo>
                  <a:pt x="587" y="721"/>
                </a:lnTo>
                <a:lnTo>
                  <a:pt x="582" y="724"/>
                </a:lnTo>
                <a:lnTo>
                  <a:pt x="578" y="730"/>
                </a:lnTo>
                <a:lnTo>
                  <a:pt x="575" y="735"/>
                </a:lnTo>
                <a:lnTo>
                  <a:pt x="573" y="741"/>
                </a:lnTo>
                <a:lnTo>
                  <a:pt x="573" y="747"/>
                </a:lnTo>
                <a:lnTo>
                  <a:pt x="573" y="747"/>
                </a:lnTo>
                <a:lnTo>
                  <a:pt x="573" y="759"/>
                </a:lnTo>
                <a:lnTo>
                  <a:pt x="575" y="770"/>
                </a:lnTo>
                <a:lnTo>
                  <a:pt x="577" y="780"/>
                </a:lnTo>
                <a:lnTo>
                  <a:pt x="582" y="791"/>
                </a:lnTo>
                <a:lnTo>
                  <a:pt x="586" y="801"/>
                </a:lnTo>
                <a:lnTo>
                  <a:pt x="591" y="809"/>
                </a:lnTo>
                <a:lnTo>
                  <a:pt x="598" y="818"/>
                </a:lnTo>
                <a:lnTo>
                  <a:pt x="605" y="826"/>
                </a:lnTo>
                <a:lnTo>
                  <a:pt x="613" y="833"/>
                </a:lnTo>
                <a:lnTo>
                  <a:pt x="621" y="839"/>
                </a:lnTo>
                <a:lnTo>
                  <a:pt x="631" y="845"/>
                </a:lnTo>
                <a:lnTo>
                  <a:pt x="641" y="850"/>
                </a:lnTo>
                <a:lnTo>
                  <a:pt x="651" y="853"/>
                </a:lnTo>
                <a:lnTo>
                  <a:pt x="662" y="856"/>
                </a:lnTo>
                <a:lnTo>
                  <a:pt x="673" y="858"/>
                </a:lnTo>
                <a:lnTo>
                  <a:pt x="683" y="859"/>
                </a:lnTo>
                <a:lnTo>
                  <a:pt x="683" y="859"/>
                </a:lnTo>
                <a:lnTo>
                  <a:pt x="695" y="858"/>
                </a:lnTo>
                <a:lnTo>
                  <a:pt x="706" y="856"/>
                </a:lnTo>
                <a:lnTo>
                  <a:pt x="717" y="853"/>
                </a:lnTo>
                <a:lnTo>
                  <a:pt x="727" y="850"/>
                </a:lnTo>
                <a:lnTo>
                  <a:pt x="737" y="845"/>
                </a:lnTo>
                <a:lnTo>
                  <a:pt x="746" y="839"/>
                </a:lnTo>
                <a:lnTo>
                  <a:pt x="754" y="833"/>
                </a:lnTo>
                <a:lnTo>
                  <a:pt x="763" y="826"/>
                </a:lnTo>
                <a:lnTo>
                  <a:pt x="769" y="818"/>
                </a:lnTo>
                <a:lnTo>
                  <a:pt x="776" y="809"/>
                </a:lnTo>
                <a:lnTo>
                  <a:pt x="782" y="801"/>
                </a:lnTo>
                <a:lnTo>
                  <a:pt x="786" y="791"/>
                </a:lnTo>
                <a:lnTo>
                  <a:pt x="791" y="780"/>
                </a:lnTo>
                <a:lnTo>
                  <a:pt x="793" y="770"/>
                </a:lnTo>
                <a:lnTo>
                  <a:pt x="795" y="759"/>
                </a:lnTo>
                <a:lnTo>
                  <a:pt x="795" y="747"/>
                </a:lnTo>
                <a:lnTo>
                  <a:pt x="795" y="747"/>
                </a:lnTo>
                <a:lnTo>
                  <a:pt x="795" y="735"/>
                </a:lnTo>
                <a:lnTo>
                  <a:pt x="793" y="724"/>
                </a:lnTo>
                <a:lnTo>
                  <a:pt x="790" y="714"/>
                </a:lnTo>
                <a:lnTo>
                  <a:pt x="786" y="703"/>
                </a:lnTo>
                <a:lnTo>
                  <a:pt x="781" y="693"/>
                </a:lnTo>
                <a:lnTo>
                  <a:pt x="776" y="685"/>
                </a:lnTo>
                <a:lnTo>
                  <a:pt x="769" y="676"/>
                </a:lnTo>
                <a:lnTo>
                  <a:pt x="762" y="668"/>
                </a:lnTo>
                <a:lnTo>
                  <a:pt x="762" y="668"/>
                </a:lnTo>
                <a:lnTo>
                  <a:pt x="769" y="660"/>
                </a:lnTo>
                <a:lnTo>
                  <a:pt x="776" y="652"/>
                </a:lnTo>
                <a:lnTo>
                  <a:pt x="781" y="642"/>
                </a:lnTo>
                <a:lnTo>
                  <a:pt x="786" y="632"/>
                </a:lnTo>
                <a:lnTo>
                  <a:pt x="790" y="621"/>
                </a:lnTo>
                <a:lnTo>
                  <a:pt x="793" y="611"/>
                </a:lnTo>
                <a:lnTo>
                  <a:pt x="795" y="600"/>
                </a:lnTo>
                <a:lnTo>
                  <a:pt x="795" y="588"/>
                </a:lnTo>
                <a:lnTo>
                  <a:pt x="795" y="588"/>
                </a:lnTo>
                <a:lnTo>
                  <a:pt x="795" y="576"/>
                </a:lnTo>
                <a:lnTo>
                  <a:pt x="793" y="566"/>
                </a:lnTo>
                <a:lnTo>
                  <a:pt x="791" y="555"/>
                </a:lnTo>
                <a:lnTo>
                  <a:pt x="786" y="545"/>
                </a:lnTo>
                <a:lnTo>
                  <a:pt x="782" y="536"/>
                </a:lnTo>
                <a:lnTo>
                  <a:pt x="776" y="526"/>
                </a:lnTo>
                <a:lnTo>
                  <a:pt x="769" y="517"/>
                </a:lnTo>
                <a:lnTo>
                  <a:pt x="763" y="510"/>
                </a:lnTo>
                <a:lnTo>
                  <a:pt x="754" y="502"/>
                </a:lnTo>
                <a:lnTo>
                  <a:pt x="746" y="496"/>
                </a:lnTo>
                <a:lnTo>
                  <a:pt x="737" y="491"/>
                </a:lnTo>
                <a:lnTo>
                  <a:pt x="727" y="485"/>
                </a:lnTo>
                <a:lnTo>
                  <a:pt x="717" y="482"/>
                </a:lnTo>
                <a:lnTo>
                  <a:pt x="706" y="479"/>
                </a:lnTo>
                <a:lnTo>
                  <a:pt x="695" y="478"/>
                </a:lnTo>
                <a:lnTo>
                  <a:pt x="683" y="477"/>
                </a:lnTo>
                <a:lnTo>
                  <a:pt x="683" y="477"/>
                </a:lnTo>
                <a:lnTo>
                  <a:pt x="673" y="478"/>
                </a:lnTo>
                <a:lnTo>
                  <a:pt x="662" y="479"/>
                </a:lnTo>
                <a:lnTo>
                  <a:pt x="651" y="482"/>
                </a:lnTo>
                <a:lnTo>
                  <a:pt x="641" y="485"/>
                </a:lnTo>
                <a:lnTo>
                  <a:pt x="631" y="491"/>
                </a:lnTo>
                <a:lnTo>
                  <a:pt x="621" y="496"/>
                </a:lnTo>
                <a:lnTo>
                  <a:pt x="613" y="502"/>
                </a:lnTo>
                <a:lnTo>
                  <a:pt x="605" y="510"/>
                </a:lnTo>
                <a:lnTo>
                  <a:pt x="598" y="517"/>
                </a:lnTo>
                <a:lnTo>
                  <a:pt x="591" y="526"/>
                </a:lnTo>
                <a:lnTo>
                  <a:pt x="586" y="536"/>
                </a:lnTo>
                <a:lnTo>
                  <a:pt x="582" y="545"/>
                </a:lnTo>
                <a:lnTo>
                  <a:pt x="577" y="555"/>
                </a:lnTo>
                <a:lnTo>
                  <a:pt x="575" y="566"/>
                </a:lnTo>
                <a:lnTo>
                  <a:pt x="573" y="576"/>
                </a:lnTo>
                <a:lnTo>
                  <a:pt x="573" y="588"/>
                </a:lnTo>
                <a:lnTo>
                  <a:pt x="573" y="588"/>
                </a:lnTo>
                <a:lnTo>
                  <a:pt x="573" y="595"/>
                </a:lnTo>
                <a:lnTo>
                  <a:pt x="575" y="601"/>
                </a:lnTo>
                <a:lnTo>
                  <a:pt x="578" y="606"/>
                </a:lnTo>
                <a:lnTo>
                  <a:pt x="582" y="611"/>
                </a:lnTo>
                <a:lnTo>
                  <a:pt x="587" y="615"/>
                </a:lnTo>
                <a:lnTo>
                  <a:pt x="592" y="617"/>
                </a:lnTo>
                <a:lnTo>
                  <a:pt x="598" y="619"/>
                </a:lnTo>
                <a:lnTo>
                  <a:pt x="604" y="620"/>
                </a:lnTo>
                <a:lnTo>
                  <a:pt x="604" y="620"/>
                </a:lnTo>
                <a:lnTo>
                  <a:pt x="611" y="619"/>
                </a:lnTo>
                <a:lnTo>
                  <a:pt x="617" y="617"/>
                </a:lnTo>
                <a:lnTo>
                  <a:pt x="622" y="615"/>
                </a:lnTo>
                <a:lnTo>
                  <a:pt x="627" y="611"/>
                </a:lnTo>
                <a:lnTo>
                  <a:pt x="631" y="606"/>
                </a:lnTo>
                <a:lnTo>
                  <a:pt x="634" y="601"/>
                </a:lnTo>
                <a:lnTo>
                  <a:pt x="635" y="595"/>
                </a:lnTo>
                <a:lnTo>
                  <a:pt x="636" y="588"/>
                </a:lnTo>
                <a:lnTo>
                  <a:pt x="636" y="588"/>
                </a:lnTo>
                <a:lnTo>
                  <a:pt x="637" y="579"/>
                </a:lnTo>
                <a:lnTo>
                  <a:pt x="639" y="570"/>
                </a:lnTo>
                <a:lnTo>
                  <a:pt x="645" y="561"/>
                </a:lnTo>
                <a:lnTo>
                  <a:pt x="650" y="555"/>
                </a:lnTo>
                <a:lnTo>
                  <a:pt x="658" y="549"/>
                </a:lnTo>
                <a:lnTo>
                  <a:pt x="665" y="544"/>
                </a:lnTo>
                <a:lnTo>
                  <a:pt x="674" y="541"/>
                </a:lnTo>
                <a:lnTo>
                  <a:pt x="683" y="541"/>
                </a:lnTo>
                <a:lnTo>
                  <a:pt x="683" y="541"/>
                </a:lnTo>
                <a:lnTo>
                  <a:pt x="693" y="541"/>
                </a:lnTo>
                <a:lnTo>
                  <a:pt x="703" y="544"/>
                </a:lnTo>
                <a:lnTo>
                  <a:pt x="710" y="549"/>
                </a:lnTo>
                <a:lnTo>
                  <a:pt x="718" y="555"/>
                </a:lnTo>
                <a:lnTo>
                  <a:pt x="723" y="561"/>
                </a:lnTo>
                <a:lnTo>
                  <a:pt x="727" y="570"/>
                </a:lnTo>
                <a:lnTo>
                  <a:pt x="731" y="579"/>
                </a:lnTo>
                <a:lnTo>
                  <a:pt x="732" y="588"/>
                </a:lnTo>
                <a:lnTo>
                  <a:pt x="732" y="588"/>
                </a:lnTo>
                <a:lnTo>
                  <a:pt x="731" y="598"/>
                </a:lnTo>
                <a:lnTo>
                  <a:pt x="727" y="606"/>
                </a:lnTo>
                <a:lnTo>
                  <a:pt x="723" y="615"/>
                </a:lnTo>
                <a:lnTo>
                  <a:pt x="718" y="621"/>
                </a:lnTo>
                <a:lnTo>
                  <a:pt x="710" y="628"/>
                </a:lnTo>
                <a:lnTo>
                  <a:pt x="703" y="632"/>
                </a:lnTo>
                <a:lnTo>
                  <a:pt x="693" y="635"/>
                </a:lnTo>
                <a:lnTo>
                  <a:pt x="683" y="635"/>
                </a:lnTo>
                <a:lnTo>
                  <a:pt x="683" y="635"/>
                </a:lnTo>
                <a:lnTo>
                  <a:pt x="677" y="637"/>
                </a:lnTo>
                <a:lnTo>
                  <a:pt x="672" y="639"/>
                </a:lnTo>
                <a:lnTo>
                  <a:pt x="666" y="642"/>
                </a:lnTo>
                <a:lnTo>
                  <a:pt x="661" y="645"/>
                </a:lnTo>
                <a:lnTo>
                  <a:pt x="658" y="650"/>
                </a:lnTo>
                <a:lnTo>
                  <a:pt x="655" y="656"/>
                </a:lnTo>
                <a:lnTo>
                  <a:pt x="652" y="661"/>
                </a:lnTo>
                <a:lnTo>
                  <a:pt x="652" y="668"/>
                </a:lnTo>
                <a:lnTo>
                  <a:pt x="652" y="668"/>
                </a:lnTo>
                <a:lnTo>
                  <a:pt x="652" y="674"/>
                </a:lnTo>
                <a:lnTo>
                  <a:pt x="655" y="681"/>
                </a:lnTo>
                <a:lnTo>
                  <a:pt x="658" y="686"/>
                </a:lnTo>
                <a:lnTo>
                  <a:pt x="661" y="690"/>
                </a:lnTo>
                <a:lnTo>
                  <a:pt x="666" y="694"/>
                </a:lnTo>
                <a:lnTo>
                  <a:pt x="672" y="697"/>
                </a:lnTo>
                <a:lnTo>
                  <a:pt x="677" y="699"/>
                </a:lnTo>
                <a:lnTo>
                  <a:pt x="683" y="700"/>
                </a:lnTo>
                <a:lnTo>
                  <a:pt x="683" y="700"/>
                </a:lnTo>
                <a:lnTo>
                  <a:pt x="693" y="701"/>
                </a:lnTo>
                <a:lnTo>
                  <a:pt x="703" y="703"/>
                </a:lnTo>
                <a:lnTo>
                  <a:pt x="710" y="707"/>
                </a:lnTo>
                <a:lnTo>
                  <a:pt x="718" y="714"/>
                </a:lnTo>
                <a:lnTo>
                  <a:pt x="723" y="720"/>
                </a:lnTo>
                <a:lnTo>
                  <a:pt x="727" y="729"/>
                </a:lnTo>
                <a:lnTo>
                  <a:pt x="731" y="737"/>
                </a:lnTo>
                <a:lnTo>
                  <a:pt x="732" y="747"/>
                </a:lnTo>
                <a:lnTo>
                  <a:pt x="732" y="747"/>
                </a:lnTo>
                <a:lnTo>
                  <a:pt x="731" y="757"/>
                </a:lnTo>
                <a:lnTo>
                  <a:pt x="727" y="766"/>
                </a:lnTo>
                <a:lnTo>
                  <a:pt x="723" y="774"/>
                </a:lnTo>
                <a:lnTo>
                  <a:pt x="718" y="781"/>
                </a:lnTo>
                <a:lnTo>
                  <a:pt x="710" y="787"/>
                </a:lnTo>
                <a:lnTo>
                  <a:pt x="703" y="791"/>
                </a:lnTo>
                <a:lnTo>
                  <a:pt x="693" y="794"/>
                </a:lnTo>
                <a:lnTo>
                  <a:pt x="683" y="795"/>
                </a:lnTo>
                <a:lnTo>
                  <a:pt x="683" y="795"/>
                </a:lnTo>
                <a:close/>
                <a:moveTo>
                  <a:pt x="223" y="826"/>
                </a:moveTo>
                <a:lnTo>
                  <a:pt x="223" y="826"/>
                </a:lnTo>
                <a:lnTo>
                  <a:pt x="223" y="833"/>
                </a:lnTo>
                <a:lnTo>
                  <a:pt x="225" y="839"/>
                </a:lnTo>
                <a:lnTo>
                  <a:pt x="229" y="845"/>
                </a:lnTo>
                <a:lnTo>
                  <a:pt x="232" y="849"/>
                </a:lnTo>
                <a:lnTo>
                  <a:pt x="237" y="853"/>
                </a:lnTo>
                <a:lnTo>
                  <a:pt x="242" y="856"/>
                </a:lnTo>
                <a:lnTo>
                  <a:pt x="248" y="858"/>
                </a:lnTo>
                <a:lnTo>
                  <a:pt x="254" y="859"/>
                </a:lnTo>
                <a:lnTo>
                  <a:pt x="413" y="859"/>
                </a:lnTo>
                <a:lnTo>
                  <a:pt x="413" y="859"/>
                </a:lnTo>
                <a:lnTo>
                  <a:pt x="420" y="858"/>
                </a:lnTo>
                <a:lnTo>
                  <a:pt x="426" y="856"/>
                </a:lnTo>
                <a:lnTo>
                  <a:pt x="431" y="853"/>
                </a:lnTo>
                <a:lnTo>
                  <a:pt x="436" y="849"/>
                </a:lnTo>
                <a:lnTo>
                  <a:pt x="440" y="845"/>
                </a:lnTo>
                <a:lnTo>
                  <a:pt x="443" y="839"/>
                </a:lnTo>
                <a:lnTo>
                  <a:pt x="445" y="833"/>
                </a:lnTo>
                <a:lnTo>
                  <a:pt x="445" y="826"/>
                </a:lnTo>
                <a:lnTo>
                  <a:pt x="445" y="826"/>
                </a:lnTo>
                <a:lnTo>
                  <a:pt x="445" y="820"/>
                </a:lnTo>
                <a:lnTo>
                  <a:pt x="443" y="815"/>
                </a:lnTo>
                <a:lnTo>
                  <a:pt x="440" y="809"/>
                </a:lnTo>
                <a:lnTo>
                  <a:pt x="436" y="804"/>
                </a:lnTo>
                <a:lnTo>
                  <a:pt x="431" y="801"/>
                </a:lnTo>
                <a:lnTo>
                  <a:pt x="426" y="797"/>
                </a:lnTo>
                <a:lnTo>
                  <a:pt x="420" y="795"/>
                </a:lnTo>
                <a:lnTo>
                  <a:pt x="413" y="795"/>
                </a:lnTo>
                <a:lnTo>
                  <a:pt x="304" y="795"/>
                </a:lnTo>
                <a:lnTo>
                  <a:pt x="304" y="795"/>
                </a:lnTo>
                <a:lnTo>
                  <a:pt x="314" y="781"/>
                </a:lnTo>
                <a:lnTo>
                  <a:pt x="326" y="768"/>
                </a:lnTo>
                <a:lnTo>
                  <a:pt x="351" y="743"/>
                </a:lnTo>
                <a:lnTo>
                  <a:pt x="351" y="743"/>
                </a:lnTo>
                <a:lnTo>
                  <a:pt x="385" y="705"/>
                </a:lnTo>
                <a:lnTo>
                  <a:pt x="401" y="687"/>
                </a:lnTo>
                <a:lnTo>
                  <a:pt x="415" y="668"/>
                </a:lnTo>
                <a:lnTo>
                  <a:pt x="428" y="648"/>
                </a:lnTo>
                <a:lnTo>
                  <a:pt x="432" y="639"/>
                </a:lnTo>
                <a:lnTo>
                  <a:pt x="437" y="629"/>
                </a:lnTo>
                <a:lnTo>
                  <a:pt x="441" y="618"/>
                </a:lnTo>
                <a:lnTo>
                  <a:pt x="443" y="609"/>
                </a:lnTo>
                <a:lnTo>
                  <a:pt x="445" y="599"/>
                </a:lnTo>
                <a:lnTo>
                  <a:pt x="445" y="588"/>
                </a:lnTo>
                <a:lnTo>
                  <a:pt x="445" y="588"/>
                </a:lnTo>
                <a:lnTo>
                  <a:pt x="445" y="576"/>
                </a:lnTo>
                <a:lnTo>
                  <a:pt x="443" y="566"/>
                </a:lnTo>
                <a:lnTo>
                  <a:pt x="440" y="555"/>
                </a:lnTo>
                <a:lnTo>
                  <a:pt x="437" y="545"/>
                </a:lnTo>
                <a:lnTo>
                  <a:pt x="432" y="536"/>
                </a:lnTo>
                <a:lnTo>
                  <a:pt x="426" y="526"/>
                </a:lnTo>
                <a:lnTo>
                  <a:pt x="420" y="517"/>
                </a:lnTo>
                <a:lnTo>
                  <a:pt x="413" y="510"/>
                </a:lnTo>
                <a:lnTo>
                  <a:pt x="405" y="502"/>
                </a:lnTo>
                <a:lnTo>
                  <a:pt x="396" y="496"/>
                </a:lnTo>
                <a:lnTo>
                  <a:pt x="387" y="491"/>
                </a:lnTo>
                <a:lnTo>
                  <a:pt x="378" y="485"/>
                </a:lnTo>
                <a:lnTo>
                  <a:pt x="367" y="482"/>
                </a:lnTo>
                <a:lnTo>
                  <a:pt x="356" y="479"/>
                </a:lnTo>
                <a:lnTo>
                  <a:pt x="345" y="478"/>
                </a:lnTo>
                <a:lnTo>
                  <a:pt x="334" y="477"/>
                </a:lnTo>
                <a:lnTo>
                  <a:pt x="334" y="477"/>
                </a:lnTo>
                <a:lnTo>
                  <a:pt x="323" y="478"/>
                </a:lnTo>
                <a:lnTo>
                  <a:pt x="311" y="479"/>
                </a:lnTo>
                <a:lnTo>
                  <a:pt x="301" y="482"/>
                </a:lnTo>
                <a:lnTo>
                  <a:pt x="291" y="485"/>
                </a:lnTo>
                <a:lnTo>
                  <a:pt x="281" y="491"/>
                </a:lnTo>
                <a:lnTo>
                  <a:pt x="271" y="496"/>
                </a:lnTo>
                <a:lnTo>
                  <a:pt x="263" y="502"/>
                </a:lnTo>
                <a:lnTo>
                  <a:pt x="255" y="510"/>
                </a:lnTo>
                <a:lnTo>
                  <a:pt x="248" y="517"/>
                </a:lnTo>
                <a:lnTo>
                  <a:pt x="241" y="526"/>
                </a:lnTo>
                <a:lnTo>
                  <a:pt x="236" y="536"/>
                </a:lnTo>
                <a:lnTo>
                  <a:pt x="232" y="545"/>
                </a:lnTo>
                <a:lnTo>
                  <a:pt x="227" y="555"/>
                </a:lnTo>
                <a:lnTo>
                  <a:pt x="225" y="566"/>
                </a:lnTo>
                <a:lnTo>
                  <a:pt x="223" y="576"/>
                </a:lnTo>
                <a:lnTo>
                  <a:pt x="223" y="588"/>
                </a:lnTo>
                <a:lnTo>
                  <a:pt x="223" y="588"/>
                </a:lnTo>
                <a:lnTo>
                  <a:pt x="223" y="595"/>
                </a:lnTo>
                <a:lnTo>
                  <a:pt x="225" y="601"/>
                </a:lnTo>
                <a:lnTo>
                  <a:pt x="229" y="606"/>
                </a:lnTo>
                <a:lnTo>
                  <a:pt x="232" y="611"/>
                </a:lnTo>
                <a:lnTo>
                  <a:pt x="237" y="615"/>
                </a:lnTo>
                <a:lnTo>
                  <a:pt x="242" y="617"/>
                </a:lnTo>
                <a:lnTo>
                  <a:pt x="248" y="619"/>
                </a:lnTo>
                <a:lnTo>
                  <a:pt x="254" y="620"/>
                </a:lnTo>
                <a:lnTo>
                  <a:pt x="254" y="620"/>
                </a:lnTo>
                <a:lnTo>
                  <a:pt x="261" y="619"/>
                </a:lnTo>
                <a:lnTo>
                  <a:pt x="267" y="617"/>
                </a:lnTo>
                <a:lnTo>
                  <a:pt x="273" y="615"/>
                </a:lnTo>
                <a:lnTo>
                  <a:pt x="277" y="611"/>
                </a:lnTo>
                <a:lnTo>
                  <a:pt x="281" y="606"/>
                </a:lnTo>
                <a:lnTo>
                  <a:pt x="284" y="601"/>
                </a:lnTo>
                <a:lnTo>
                  <a:pt x="285" y="595"/>
                </a:lnTo>
                <a:lnTo>
                  <a:pt x="286" y="588"/>
                </a:lnTo>
                <a:lnTo>
                  <a:pt x="286" y="588"/>
                </a:lnTo>
                <a:lnTo>
                  <a:pt x="288" y="579"/>
                </a:lnTo>
                <a:lnTo>
                  <a:pt x="290" y="570"/>
                </a:lnTo>
                <a:lnTo>
                  <a:pt x="294" y="561"/>
                </a:lnTo>
                <a:lnTo>
                  <a:pt x="300" y="555"/>
                </a:lnTo>
                <a:lnTo>
                  <a:pt x="308" y="549"/>
                </a:lnTo>
                <a:lnTo>
                  <a:pt x="315" y="544"/>
                </a:lnTo>
                <a:lnTo>
                  <a:pt x="324" y="541"/>
                </a:lnTo>
                <a:lnTo>
                  <a:pt x="334" y="541"/>
                </a:lnTo>
                <a:lnTo>
                  <a:pt x="334" y="541"/>
                </a:lnTo>
                <a:lnTo>
                  <a:pt x="343" y="541"/>
                </a:lnTo>
                <a:lnTo>
                  <a:pt x="353" y="544"/>
                </a:lnTo>
                <a:lnTo>
                  <a:pt x="361" y="549"/>
                </a:lnTo>
                <a:lnTo>
                  <a:pt x="368" y="555"/>
                </a:lnTo>
                <a:lnTo>
                  <a:pt x="373" y="561"/>
                </a:lnTo>
                <a:lnTo>
                  <a:pt x="378" y="570"/>
                </a:lnTo>
                <a:lnTo>
                  <a:pt x="381" y="579"/>
                </a:lnTo>
                <a:lnTo>
                  <a:pt x="382" y="588"/>
                </a:lnTo>
                <a:lnTo>
                  <a:pt x="382" y="588"/>
                </a:lnTo>
                <a:lnTo>
                  <a:pt x="381" y="594"/>
                </a:lnTo>
                <a:lnTo>
                  <a:pt x="380" y="600"/>
                </a:lnTo>
                <a:lnTo>
                  <a:pt x="374" y="613"/>
                </a:lnTo>
                <a:lnTo>
                  <a:pt x="366" y="627"/>
                </a:lnTo>
                <a:lnTo>
                  <a:pt x="356" y="641"/>
                </a:lnTo>
                <a:lnTo>
                  <a:pt x="344" y="656"/>
                </a:lnTo>
                <a:lnTo>
                  <a:pt x="332" y="670"/>
                </a:lnTo>
                <a:lnTo>
                  <a:pt x="305" y="699"/>
                </a:lnTo>
                <a:lnTo>
                  <a:pt x="305" y="699"/>
                </a:lnTo>
                <a:lnTo>
                  <a:pt x="274" y="732"/>
                </a:lnTo>
                <a:lnTo>
                  <a:pt x="260" y="748"/>
                </a:lnTo>
                <a:lnTo>
                  <a:pt x="247" y="764"/>
                </a:lnTo>
                <a:lnTo>
                  <a:pt x="237" y="779"/>
                </a:lnTo>
                <a:lnTo>
                  <a:pt x="230" y="795"/>
                </a:lnTo>
                <a:lnTo>
                  <a:pt x="226" y="803"/>
                </a:lnTo>
                <a:lnTo>
                  <a:pt x="224" y="810"/>
                </a:lnTo>
                <a:lnTo>
                  <a:pt x="223" y="819"/>
                </a:lnTo>
                <a:lnTo>
                  <a:pt x="223" y="826"/>
                </a:lnTo>
                <a:lnTo>
                  <a:pt x="223" y="826"/>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43" name="Freeform 64"/>
          <p:cNvSpPr>
            <a:spLocks noEditPoints="1"/>
          </p:cNvSpPr>
          <p:nvPr/>
        </p:nvSpPr>
        <p:spPr bwMode="auto">
          <a:xfrm>
            <a:off x="5876461" y="2709615"/>
            <a:ext cx="113110" cy="241772"/>
          </a:xfrm>
          <a:custGeom>
            <a:avLst/>
            <a:gdLst>
              <a:gd name="T0" fmla="*/ 402 w 476"/>
              <a:gd name="T1" fmla="*/ 524 h 1017"/>
              <a:gd name="T2" fmla="*/ 274 w 476"/>
              <a:gd name="T3" fmla="*/ 411 h 1017"/>
              <a:gd name="T4" fmla="*/ 204 w 476"/>
              <a:gd name="T5" fmla="*/ 330 h 1017"/>
              <a:gd name="T6" fmla="*/ 212 w 476"/>
              <a:gd name="T7" fmla="*/ 297 h 1017"/>
              <a:gd name="T8" fmla="*/ 267 w 476"/>
              <a:gd name="T9" fmla="*/ 300 h 1017"/>
              <a:gd name="T10" fmla="*/ 278 w 476"/>
              <a:gd name="T11" fmla="*/ 346 h 1017"/>
              <a:gd name="T12" fmla="*/ 328 w 476"/>
              <a:gd name="T13" fmla="*/ 403 h 1017"/>
              <a:gd name="T14" fmla="*/ 411 w 476"/>
              <a:gd name="T15" fmla="*/ 407 h 1017"/>
              <a:gd name="T16" fmla="*/ 467 w 476"/>
              <a:gd name="T17" fmla="*/ 356 h 1017"/>
              <a:gd name="T18" fmla="*/ 456 w 476"/>
              <a:gd name="T19" fmla="*/ 228 h 1017"/>
              <a:gd name="T20" fmla="*/ 369 w 476"/>
              <a:gd name="T21" fmla="*/ 133 h 1017"/>
              <a:gd name="T22" fmla="*/ 269 w 476"/>
              <a:gd name="T23" fmla="*/ 97 h 1017"/>
              <a:gd name="T24" fmla="*/ 245 w 476"/>
              <a:gd name="T25" fmla="*/ 0 h 1017"/>
              <a:gd name="T26" fmla="*/ 207 w 476"/>
              <a:gd name="T27" fmla="*/ 24 h 1017"/>
              <a:gd name="T28" fmla="*/ 131 w 476"/>
              <a:gd name="T29" fmla="*/ 119 h 1017"/>
              <a:gd name="T30" fmla="*/ 31 w 476"/>
              <a:gd name="T31" fmla="*/ 207 h 1017"/>
              <a:gd name="T32" fmla="*/ 0 w 476"/>
              <a:gd name="T33" fmla="*/ 318 h 1017"/>
              <a:gd name="T34" fmla="*/ 47 w 476"/>
              <a:gd name="T35" fmla="*/ 457 h 1017"/>
              <a:gd name="T36" fmla="*/ 174 w 476"/>
              <a:gd name="T37" fmla="*/ 582 h 1017"/>
              <a:gd name="T38" fmla="*/ 271 w 476"/>
              <a:gd name="T39" fmla="*/ 685 h 1017"/>
              <a:gd name="T40" fmla="*/ 260 w 476"/>
              <a:gd name="T41" fmla="*/ 723 h 1017"/>
              <a:gd name="T42" fmla="*/ 224 w 476"/>
              <a:gd name="T43" fmla="*/ 726 h 1017"/>
              <a:gd name="T44" fmla="*/ 201 w 476"/>
              <a:gd name="T45" fmla="*/ 679 h 1017"/>
              <a:gd name="T46" fmla="*/ 157 w 476"/>
              <a:gd name="T47" fmla="*/ 617 h 1017"/>
              <a:gd name="T48" fmla="*/ 74 w 476"/>
              <a:gd name="T49" fmla="*/ 606 h 1017"/>
              <a:gd name="T50" fmla="*/ 14 w 476"/>
              <a:gd name="T51" fmla="*/ 652 h 1017"/>
              <a:gd name="T52" fmla="*/ 12 w 476"/>
              <a:gd name="T53" fmla="*/ 765 h 1017"/>
              <a:gd name="T54" fmla="*/ 92 w 476"/>
              <a:gd name="T55" fmla="*/ 874 h 1017"/>
              <a:gd name="T56" fmla="*/ 193 w 476"/>
              <a:gd name="T57" fmla="*/ 917 h 1017"/>
              <a:gd name="T58" fmla="*/ 225 w 476"/>
              <a:gd name="T59" fmla="*/ 1015 h 1017"/>
              <a:gd name="T60" fmla="*/ 267 w 476"/>
              <a:gd name="T61" fmla="*/ 997 h 1017"/>
              <a:gd name="T62" fmla="*/ 332 w 476"/>
              <a:gd name="T63" fmla="*/ 904 h 1017"/>
              <a:gd name="T64" fmla="*/ 433 w 476"/>
              <a:gd name="T65" fmla="*/ 825 h 1017"/>
              <a:gd name="T66" fmla="*/ 476 w 476"/>
              <a:gd name="T67" fmla="*/ 698 h 1017"/>
              <a:gd name="T68" fmla="*/ 367 w 476"/>
              <a:gd name="T69" fmla="*/ 804 h 1017"/>
              <a:gd name="T70" fmla="*/ 285 w 476"/>
              <a:gd name="T71" fmla="*/ 851 h 1017"/>
              <a:gd name="T72" fmla="*/ 159 w 476"/>
              <a:gd name="T73" fmla="*/ 840 h 1017"/>
              <a:gd name="T74" fmla="*/ 84 w 476"/>
              <a:gd name="T75" fmla="*/ 770 h 1017"/>
              <a:gd name="T76" fmla="*/ 68 w 476"/>
              <a:gd name="T77" fmla="*/ 686 h 1017"/>
              <a:gd name="T78" fmla="*/ 109 w 476"/>
              <a:gd name="T79" fmla="*/ 666 h 1017"/>
              <a:gd name="T80" fmla="*/ 140 w 476"/>
              <a:gd name="T81" fmla="*/ 698 h 1017"/>
              <a:gd name="T82" fmla="*/ 201 w 476"/>
              <a:gd name="T83" fmla="*/ 785 h 1017"/>
              <a:gd name="T84" fmla="*/ 295 w 476"/>
              <a:gd name="T85" fmla="*/ 776 h 1017"/>
              <a:gd name="T86" fmla="*/ 338 w 476"/>
              <a:gd name="T87" fmla="*/ 707 h 1017"/>
              <a:gd name="T88" fmla="*/ 320 w 476"/>
              <a:gd name="T89" fmla="*/ 639 h 1017"/>
              <a:gd name="T90" fmla="*/ 172 w 476"/>
              <a:gd name="T91" fmla="*/ 497 h 1017"/>
              <a:gd name="T92" fmla="*/ 77 w 476"/>
              <a:gd name="T93" fmla="*/ 382 h 1017"/>
              <a:gd name="T94" fmla="*/ 71 w 476"/>
              <a:gd name="T95" fmla="*/ 271 h 1017"/>
              <a:gd name="T96" fmla="*/ 117 w 476"/>
              <a:gd name="T97" fmla="*/ 202 h 1017"/>
              <a:gd name="T98" fmla="*/ 219 w 476"/>
              <a:gd name="T99" fmla="*/ 159 h 1017"/>
              <a:gd name="T100" fmla="*/ 324 w 476"/>
              <a:gd name="T101" fmla="*/ 180 h 1017"/>
              <a:gd name="T102" fmla="*/ 393 w 476"/>
              <a:gd name="T103" fmla="*/ 245 h 1017"/>
              <a:gd name="T104" fmla="*/ 409 w 476"/>
              <a:gd name="T105" fmla="*/ 330 h 1017"/>
              <a:gd name="T106" fmla="*/ 359 w 476"/>
              <a:gd name="T107" fmla="*/ 348 h 1017"/>
              <a:gd name="T108" fmla="*/ 336 w 476"/>
              <a:gd name="T109" fmla="*/ 304 h 1017"/>
              <a:gd name="T110" fmla="*/ 275 w 476"/>
              <a:gd name="T111" fmla="*/ 230 h 1017"/>
              <a:gd name="T112" fmla="*/ 182 w 476"/>
              <a:gd name="T113" fmla="*/ 240 h 1017"/>
              <a:gd name="T114" fmla="*/ 138 w 476"/>
              <a:gd name="T115" fmla="*/ 318 h 1017"/>
              <a:gd name="T116" fmla="*/ 163 w 476"/>
              <a:gd name="T117" fmla="*/ 388 h 1017"/>
              <a:gd name="T118" fmla="*/ 264 w 476"/>
              <a:gd name="T119" fmla="*/ 485 h 1017"/>
              <a:gd name="T120" fmla="*/ 376 w 476"/>
              <a:gd name="T121" fmla="*/ 593 h 1017"/>
              <a:gd name="T122" fmla="*/ 412 w 476"/>
              <a:gd name="T123" fmla="*/ 683 h 1017"/>
              <a:gd name="T124" fmla="*/ 390 w 476"/>
              <a:gd name="T125" fmla="*/ 77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017">
                <a:moveTo>
                  <a:pt x="458" y="612"/>
                </a:moveTo>
                <a:lnTo>
                  <a:pt x="458" y="612"/>
                </a:lnTo>
                <a:lnTo>
                  <a:pt x="453" y="598"/>
                </a:lnTo>
                <a:lnTo>
                  <a:pt x="446" y="584"/>
                </a:lnTo>
                <a:lnTo>
                  <a:pt x="437" y="569"/>
                </a:lnTo>
                <a:lnTo>
                  <a:pt x="427" y="554"/>
                </a:lnTo>
                <a:lnTo>
                  <a:pt x="427" y="554"/>
                </a:lnTo>
                <a:lnTo>
                  <a:pt x="402" y="524"/>
                </a:lnTo>
                <a:lnTo>
                  <a:pt x="402" y="524"/>
                </a:lnTo>
                <a:lnTo>
                  <a:pt x="387" y="507"/>
                </a:lnTo>
                <a:lnTo>
                  <a:pt x="370" y="491"/>
                </a:lnTo>
                <a:lnTo>
                  <a:pt x="370" y="491"/>
                </a:lnTo>
                <a:lnTo>
                  <a:pt x="352" y="474"/>
                </a:lnTo>
                <a:lnTo>
                  <a:pt x="334" y="459"/>
                </a:lnTo>
                <a:lnTo>
                  <a:pt x="334" y="459"/>
                </a:lnTo>
                <a:lnTo>
                  <a:pt x="303" y="434"/>
                </a:lnTo>
                <a:lnTo>
                  <a:pt x="303" y="434"/>
                </a:lnTo>
                <a:lnTo>
                  <a:pt x="274" y="411"/>
                </a:lnTo>
                <a:lnTo>
                  <a:pt x="251" y="390"/>
                </a:lnTo>
                <a:lnTo>
                  <a:pt x="251" y="390"/>
                </a:lnTo>
                <a:lnTo>
                  <a:pt x="235" y="374"/>
                </a:lnTo>
                <a:lnTo>
                  <a:pt x="221" y="359"/>
                </a:lnTo>
                <a:lnTo>
                  <a:pt x="221" y="359"/>
                </a:lnTo>
                <a:lnTo>
                  <a:pt x="211" y="345"/>
                </a:lnTo>
                <a:lnTo>
                  <a:pt x="208" y="338"/>
                </a:lnTo>
                <a:lnTo>
                  <a:pt x="204" y="330"/>
                </a:lnTo>
                <a:lnTo>
                  <a:pt x="204" y="330"/>
                </a:lnTo>
                <a:lnTo>
                  <a:pt x="203" y="325"/>
                </a:lnTo>
                <a:lnTo>
                  <a:pt x="202" y="318"/>
                </a:lnTo>
                <a:lnTo>
                  <a:pt x="202" y="318"/>
                </a:lnTo>
                <a:lnTo>
                  <a:pt x="202" y="313"/>
                </a:lnTo>
                <a:lnTo>
                  <a:pt x="204" y="308"/>
                </a:lnTo>
                <a:lnTo>
                  <a:pt x="204" y="308"/>
                </a:lnTo>
                <a:lnTo>
                  <a:pt x="206" y="303"/>
                </a:lnTo>
                <a:lnTo>
                  <a:pt x="209" y="300"/>
                </a:lnTo>
                <a:lnTo>
                  <a:pt x="212" y="297"/>
                </a:lnTo>
                <a:lnTo>
                  <a:pt x="217" y="294"/>
                </a:lnTo>
                <a:lnTo>
                  <a:pt x="217" y="294"/>
                </a:lnTo>
                <a:lnTo>
                  <a:pt x="225" y="289"/>
                </a:lnTo>
                <a:lnTo>
                  <a:pt x="235" y="287"/>
                </a:lnTo>
                <a:lnTo>
                  <a:pt x="244" y="287"/>
                </a:lnTo>
                <a:lnTo>
                  <a:pt x="251" y="289"/>
                </a:lnTo>
                <a:lnTo>
                  <a:pt x="251" y="289"/>
                </a:lnTo>
                <a:lnTo>
                  <a:pt x="261" y="295"/>
                </a:lnTo>
                <a:lnTo>
                  <a:pt x="267" y="300"/>
                </a:lnTo>
                <a:lnTo>
                  <a:pt x="267" y="300"/>
                </a:lnTo>
                <a:lnTo>
                  <a:pt x="270" y="304"/>
                </a:lnTo>
                <a:lnTo>
                  <a:pt x="271" y="309"/>
                </a:lnTo>
                <a:lnTo>
                  <a:pt x="273" y="314"/>
                </a:lnTo>
                <a:lnTo>
                  <a:pt x="274" y="318"/>
                </a:lnTo>
                <a:lnTo>
                  <a:pt x="274" y="318"/>
                </a:lnTo>
                <a:lnTo>
                  <a:pt x="274" y="328"/>
                </a:lnTo>
                <a:lnTo>
                  <a:pt x="276" y="338"/>
                </a:lnTo>
                <a:lnTo>
                  <a:pt x="278" y="346"/>
                </a:lnTo>
                <a:lnTo>
                  <a:pt x="281" y="356"/>
                </a:lnTo>
                <a:lnTo>
                  <a:pt x="285" y="363"/>
                </a:lnTo>
                <a:lnTo>
                  <a:pt x="291" y="372"/>
                </a:lnTo>
                <a:lnTo>
                  <a:pt x="297" y="379"/>
                </a:lnTo>
                <a:lnTo>
                  <a:pt x="304" y="387"/>
                </a:lnTo>
                <a:lnTo>
                  <a:pt x="304" y="387"/>
                </a:lnTo>
                <a:lnTo>
                  <a:pt x="311" y="393"/>
                </a:lnTo>
                <a:lnTo>
                  <a:pt x="320" y="399"/>
                </a:lnTo>
                <a:lnTo>
                  <a:pt x="328" y="403"/>
                </a:lnTo>
                <a:lnTo>
                  <a:pt x="337" y="407"/>
                </a:lnTo>
                <a:lnTo>
                  <a:pt x="346" y="409"/>
                </a:lnTo>
                <a:lnTo>
                  <a:pt x="355" y="412"/>
                </a:lnTo>
                <a:lnTo>
                  <a:pt x="365" y="414"/>
                </a:lnTo>
                <a:lnTo>
                  <a:pt x="373" y="414"/>
                </a:lnTo>
                <a:lnTo>
                  <a:pt x="383" y="414"/>
                </a:lnTo>
                <a:lnTo>
                  <a:pt x="393" y="412"/>
                </a:lnTo>
                <a:lnTo>
                  <a:pt x="402" y="409"/>
                </a:lnTo>
                <a:lnTo>
                  <a:pt x="411" y="407"/>
                </a:lnTo>
                <a:lnTo>
                  <a:pt x="420" y="403"/>
                </a:lnTo>
                <a:lnTo>
                  <a:pt x="428" y="399"/>
                </a:lnTo>
                <a:lnTo>
                  <a:pt x="437" y="393"/>
                </a:lnTo>
                <a:lnTo>
                  <a:pt x="444" y="387"/>
                </a:lnTo>
                <a:lnTo>
                  <a:pt x="444" y="387"/>
                </a:lnTo>
                <a:lnTo>
                  <a:pt x="451" y="379"/>
                </a:lnTo>
                <a:lnTo>
                  <a:pt x="457" y="372"/>
                </a:lnTo>
                <a:lnTo>
                  <a:pt x="462" y="363"/>
                </a:lnTo>
                <a:lnTo>
                  <a:pt x="467" y="356"/>
                </a:lnTo>
                <a:lnTo>
                  <a:pt x="470" y="346"/>
                </a:lnTo>
                <a:lnTo>
                  <a:pt x="472" y="338"/>
                </a:lnTo>
                <a:lnTo>
                  <a:pt x="474" y="328"/>
                </a:lnTo>
                <a:lnTo>
                  <a:pt x="474" y="318"/>
                </a:lnTo>
                <a:lnTo>
                  <a:pt x="474" y="318"/>
                </a:lnTo>
                <a:lnTo>
                  <a:pt x="473" y="295"/>
                </a:lnTo>
                <a:lnTo>
                  <a:pt x="470" y="272"/>
                </a:lnTo>
                <a:lnTo>
                  <a:pt x="464" y="251"/>
                </a:lnTo>
                <a:lnTo>
                  <a:pt x="456" y="228"/>
                </a:lnTo>
                <a:lnTo>
                  <a:pt x="456" y="228"/>
                </a:lnTo>
                <a:lnTo>
                  <a:pt x="447" y="214"/>
                </a:lnTo>
                <a:lnTo>
                  <a:pt x="439" y="200"/>
                </a:lnTo>
                <a:lnTo>
                  <a:pt x="429" y="186"/>
                </a:lnTo>
                <a:lnTo>
                  <a:pt x="420" y="174"/>
                </a:lnTo>
                <a:lnTo>
                  <a:pt x="408" y="163"/>
                </a:lnTo>
                <a:lnTo>
                  <a:pt x="396" y="152"/>
                </a:lnTo>
                <a:lnTo>
                  <a:pt x="383" y="141"/>
                </a:lnTo>
                <a:lnTo>
                  <a:pt x="369" y="133"/>
                </a:lnTo>
                <a:lnTo>
                  <a:pt x="369" y="133"/>
                </a:lnTo>
                <a:lnTo>
                  <a:pt x="358" y="125"/>
                </a:lnTo>
                <a:lnTo>
                  <a:pt x="347" y="120"/>
                </a:lnTo>
                <a:lnTo>
                  <a:pt x="334" y="113"/>
                </a:lnTo>
                <a:lnTo>
                  <a:pt x="322" y="109"/>
                </a:lnTo>
                <a:lnTo>
                  <a:pt x="309" y="105"/>
                </a:lnTo>
                <a:lnTo>
                  <a:pt x="296" y="102"/>
                </a:lnTo>
                <a:lnTo>
                  <a:pt x="283" y="99"/>
                </a:lnTo>
                <a:lnTo>
                  <a:pt x="269" y="97"/>
                </a:lnTo>
                <a:lnTo>
                  <a:pt x="269" y="31"/>
                </a:lnTo>
                <a:lnTo>
                  <a:pt x="269" y="31"/>
                </a:lnTo>
                <a:lnTo>
                  <a:pt x="269" y="24"/>
                </a:lnTo>
                <a:lnTo>
                  <a:pt x="267" y="19"/>
                </a:lnTo>
                <a:lnTo>
                  <a:pt x="264" y="14"/>
                </a:lnTo>
                <a:lnTo>
                  <a:pt x="261" y="8"/>
                </a:lnTo>
                <a:lnTo>
                  <a:pt x="255" y="5"/>
                </a:lnTo>
                <a:lnTo>
                  <a:pt x="250" y="2"/>
                </a:lnTo>
                <a:lnTo>
                  <a:pt x="245" y="0"/>
                </a:lnTo>
                <a:lnTo>
                  <a:pt x="238" y="0"/>
                </a:lnTo>
                <a:lnTo>
                  <a:pt x="238" y="0"/>
                </a:lnTo>
                <a:lnTo>
                  <a:pt x="232" y="0"/>
                </a:lnTo>
                <a:lnTo>
                  <a:pt x="225" y="2"/>
                </a:lnTo>
                <a:lnTo>
                  <a:pt x="220" y="5"/>
                </a:lnTo>
                <a:lnTo>
                  <a:pt x="216" y="8"/>
                </a:lnTo>
                <a:lnTo>
                  <a:pt x="211" y="14"/>
                </a:lnTo>
                <a:lnTo>
                  <a:pt x="209" y="19"/>
                </a:lnTo>
                <a:lnTo>
                  <a:pt x="207" y="24"/>
                </a:lnTo>
                <a:lnTo>
                  <a:pt x="206" y="31"/>
                </a:lnTo>
                <a:lnTo>
                  <a:pt x="206" y="97"/>
                </a:lnTo>
                <a:lnTo>
                  <a:pt x="206" y="97"/>
                </a:lnTo>
                <a:lnTo>
                  <a:pt x="191" y="99"/>
                </a:lnTo>
                <a:lnTo>
                  <a:pt x="175" y="103"/>
                </a:lnTo>
                <a:lnTo>
                  <a:pt x="161" y="107"/>
                </a:lnTo>
                <a:lnTo>
                  <a:pt x="146" y="112"/>
                </a:lnTo>
                <a:lnTo>
                  <a:pt x="146" y="112"/>
                </a:lnTo>
                <a:lnTo>
                  <a:pt x="131" y="119"/>
                </a:lnTo>
                <a:lnTo>
                  <a:pt x="117" y="126"/>
                </a:lnTo>
                <a:lnTo>
                  <a:pt x="103" y="134"/>
                </a:lnTo>
                <a:lnTo>
                  <a:pt x="89" y="143"/>
                </a:lnTo>
                <a:lnTo>
                  <a:pt x="76" y="154"/>
                </a:lnTo>
                <a:lnTo>
                  <a:pt x="63" y="166"/>
                </a:lnTo>
                <a:lnTo>
                  <a:pt x="52" y="179"/>
                </a:lnTo>
                <a:lnTo>
                  <a:pt x="40" y="193"/>
                </a:lnTo>
                <a:lnTo>
                  <a:pt x="40" y="193"/>
                </a:lnTo>
                <a:lnTo>
                  <a:pt x="31" y="207"/>
                </a:lnTo>
                <a:lnTo>
                  <a:pt x="24" y="221"/>
                </a:lnTo>
                <a:lnTo>
                  <a:pt x="16" y="236"/>
                </a:lnTo>
                <a:lnTo>
                  <a:pt x="11" y="251"/>
                </a:lnTo>
                <a:lnTo>
                  <a:pt x="11" y="251"/>
                </a:lnTo>
                <a:lnTo>
                  <a:pt x="5" y="267"/>
                </a:lnTo>
                <a:lnTo>
                  <a:pt x="2" y="284"/>
                </a:lnTo>
                <a:lnTo>
                  <a:pt x="0" y="301"/>
                </a:lnTo>
                <a:lnTo>
                  <a:pt x="0" y="318"/>
                </a:lnTo>
                <a:lnTo>
                  <a:pt x="0" y="318"/>
                </a:lnTo>
                <a:lnTo>
                  <a:pt x="1" y="340"/>
                </a:lnTo>
                <a:lnTo>
                  <a:pt x="4" y="362"/>
                </a:lnTo>
                <a:lnTo>
                  <a:pt x="10" y="384"/>
                </a:lnTo>
                <a:lnTo>
                  <a:pt x="18" y="406"/>
                </a:lnTo>
                <a:lnTo>
                  <a:pt x="18" y="406"/>
                </a:lnTo>
                <a:lnTo>
                  <a:pt x="25" y="419"/>
                </a:lnTo>
                <a:lnTo>
                  <a:pt x="31" y="432"/>
                </a:lnTo>
                <a:lnTo>
                  <a:pt x="39" y="445"/>
                </a:lnTo>
                <a:lnTo>
                  <a:pt x="47" y="457"/>
                </a:lnTo>
                <a:lnTo>
                  <a:pt x="56" y="470"/>
                </a:lnTo>
                <a:lnTo>
                  <a:pt x="65" y="481"/>
                </a:lnTo>
                <a:lnTo>
                  <a:pt x="76" y="493"/>
                </a:lnTo>
                <a:lnTo>
                  <a:pt x="87" y="505"/>
                </a:lnTo>
                <a:lnTo>
                  <a:pt x="87" y="505"/>
                </a:lnTo>
                <a:lnTo>
                  <a:pt x="108" y="526"/>
                </a:lnTo>
                <a:lnTo>
                  <a:pt x="131" y="547"/>
                </a:lnTo>
                <a:lnTo>
                  <a:pt x="174" y="582"/>
                </a:lnTo>
                <a:lnTo>
                  <a:pt x="174" y="582"/>
                </a:lnTo>
                <a:lnTo>
                  <a:pt x="203" y="606"/>
                </a:lnTo>
                <a:lnTo>
                  <a:pt x="225" y="625"/>
                </a:lnTo>
                <a:lnTo>
                  <a:pt x="225" y="625"/>
                </a:lnTo>
                <a:lnTo>
                  <a:pt x="241" y="642"/>
                </a:lnTo>
                <a:lnTo>
                  <a:pt x="255" y="657"/>
                </a:lnTo>
                <a:lnTo>
                  <a:pt x="255" y="657"/>
                </a:lnTo>
                <a:lnTo>
                  <a:pt x="265" y="670"/>
                </a:lnTo>
                <a:lnTo>
                  <a:pt x="271" y="685"/>
                </a:lnTo>
                <a:lnTo>
                  <a:pt x="271" y="685"/>
                </a:lnTo>
                <a:lnTo>
                  <a:pt x="274" y="691"/>
                </a:lnTo>
                <a:lnTo>
                  <a:pt x="275" y="697"/>
                </a:lnTo>
                <a:lnTo>
                  <a:pt x="275" y="697"/>
                </a:lnTo>
                <a:lnTo>
                  <a:pt x="274" y="703"/>
                </a:lnTo>
                <a:lnTo>
                  <a:pt x="273" y="708"/>
                </a:lnTo>
                <a:lnTo>
                  <a:pt x="273" y="708"/>
                </a:lnTo>
                <a:lnTo>
                  <a:pt x="270" y="712"/>
                </a:lnTo>
                <a:lnTo>
                  <a:pt x="267" y="716"/>
                </a:lnTo>
                <a:lnTo>
                  <a:pt x="260" y="723"/>
                </a:lnTo>
                <a:lnTo>
                  <a:pt x="260" y="723"/>
                </a:lnTo>
                <a:lnTo>
                  <a:pt x="255" y="725"/>
                </a:lnTo>
                <a:lnTo>
                  <a:pt x="250" y="727"/>
                </a:lnTo>
                <a:lnTo>
                  <a:pt x="245" y="728"/>
                </a:lnTo>
                <a:lnTo>
                  <a:pt x="239" y="728"/>
                </a:lnTo>
                <a:lnTo>
                  <a:pt x="239" y="728"/>
                </a:lnTo>
                <a:lnTo>
                  <a:pt x="231" y="728"/>
                </a:lnTo>
                <a:lnTo>
                  <a:pt x="224" y="726"/>
                </a:lnTo>
                <a:lnTo>
                  <a:pt x="224" y="726"/>
                </a:lnTo>
                <a:lnTo>
                  <a:pt x="216" y="721"/>
                </a:lnTo>
                <a:lnTo>
                  <a:pt x="209" y="715"/>
                </a:lnTo>
                <a:lnTo>
                  <a:pt x="209" y="715"/>
                </a:lnTo>
                <a:lnTo>
                  <a:pt x="206" y="710"/>
                </a:lnTo>
                <a:lnTo>
                  <a:pt x="204" y="706"/>
                </a:lnTo>
                <a:lnTo>
                  <a:pt x="203" y="698"/>
                </a:lnTo>
                <a:lnTo>
                  <a:pt x="203" y="698"/>
                </a:lnTo>
                <a:lnTo>
                  <a:pt x="202" y="688"/>
                </a:lnTo>
                <a:lnTo>
                  <a:pt x="201" y="679"/>
                </a:lnTo>
                <a:lnTo>
                  <a:pt x="199" y="669"/>
                </a:lnTo>
                <a:lnTo>
                  <a:pt x="195" y="660"/>
                </a:lnTo>
                <a:lnTo>
                  <a:pt x="191" y="652"/>
                </a:lnTo>
                <a:lnTo>
                  <a:pt x="186" y="643"/>
                </a:lnTo>
                <a:lnTo>
                  <a:pt x="179" y="636"/>
                </a:lnTo>
                <a:lnTo>
                  <a:pt x="172" y="628"/>
                </a:lnTo>
                <a:lnTo>
                  <a:pt x="172" y="628"/>
                </a:lnTo>
                <a:lnTo>
                  <a:pt x="164" y="622"/>
                </a:lnTo>
                <a:lnTo>
                  <a:pt x="157" y="617"/>
                </a:lnTo>
                <a:lnTo>
                  <a:pt x="148" y="612"/>
                </a:lnTo>
                <a:lnTo>
                  <a:pt x="140" y="608"/>
                </a:lnTo>
                <a:lnTo>
                  <a:pt x="130" y="606"/>
                </a:lnTo>
                <a:lnTo>
                  <a:pt x="121" y="604"/>
                </a:lnTo>
                <a:lnTo>
                  <a:pt x="112" y="603"/>
                </a:lnTo>
                <a:lnTo>
                  <a:pt x="102" y="601"/>
                </a:lnTo>
                <a:lnTo>
                  <a:pt x="92" y="603"/>
                </a:lnTo>
                <a:lnTo>
                  <a:pt x="84" y="604"/>
                </a:lnTo>
                <a:lnTo>
                  <a:pt x="74" y="606"/>
                </a:lnTo>
                <a:lnTo>
                  <a:pt x="65" y="608"/>
                </a:lnTo>
                <a:lnTo>
                  <a:pt x="56" y="612"/>
                </a:lnTo>
                <a:lnTo>
                  <a:pt x="47" y="617"/>
                </a:lnTo>
                <a:lnTo>
                  <a:pt x="40" y="622"/>
                </a:lnTo>
                <a:lnTo>
                  <a:pt x="32" y="628"/>
                </a:lnTo>
                <a:lnTo>
                  <a:pt x="32" y="628"/>
                </a:lnTo>
                <a:lnTo>
                  <a:pt x="25" y="636"/>
                </a:lnTo>
                <a:lnTo>
                  <a:pt x="19" y="643"/>
                </a:lnTo>
                <a:lnTo>
                  <a:pt x="14" y="652"/>
                </a:lnTo>
                <a:lnTo>
                  <a:pt x="10" y="660"/>
                </a:lnTo>
                <a:lnTo>
                  <a:pt x="6" y="669"/>
                </a:lnTo>
                <a:lnTo>
                  <a:pt x="3" y="679"/>
                </a:lnTo>
                <a:lnTo>
                  <a:pt x="2" y="688"/>
                </a:lnTo>
                <a:lnTo>
                  <a:pt x="2" y="698"/>
                </a:lnTo>
                <a:lnTo>
                  <a:pt x="2" y="698"/>
                </a:lnTo>
                <a:lnTo>
                  <a:pt x="3" y="721"/>
                </a:lnTo>
                <a:lnTo>
                  <a:pt x="6" y="743"/>
                </a:lnTo>
                <a:lnTo>
                  <a:pt x="12" y="765"/>
                </a:lnTo>
                <a:lnTo>
                  <a:pt x="20" y="786"/>
                </a:lnTo>
                <a:lnTo>
                  <a:pt x="20" y="786"/>
                </a:lnTo>
                <a:lnTo>
                  <a:pt x="28" y="801"/>
                </a:lnTo>
                <a:lnTo>
                  <a:pt x="37" y="815"/>
                </a:lnTo>
                <a:lnTo>
                  <a:pt x="46" y="828"/>
                </a:lnTo>
                <a:lnTo>
                  <a:pt x="56" y="841"/>
                </a:lnTo>
                <a:lnTo>
                  <a:pt x="68" y="853"/>
                </a:lnTo>
                <a:lnTo>
                  <a:pt x="79" y="863"/>
                </a:lnTo>
                <a:lnTo>
                  <a:pt x="92" y="874"/>
                </a:lnTo>
                <a:lnTo>
                  <a:pt x="106" y="883"/>
                </a:lnTo>
                <a:lnTo>
                  <a:pt x="106" y="883"/>
                </a:lnTo>
                <a:lnTo>
                  <a:pt x="118" y="890"/>
                </a:lnTo>
                <a:lnTo>
                  <a:pt x="130" y="897"/>
                </a:lnTo>
                <a:lnTo>
                  <a:pt x="142" y="902"/>
                </a:lnTo>
                <a:lnTo>
                  <a:pt x="155" y="907"/>
                </a:lnTo>
                <a:lnTo>
                  <a:pt x="167" y="910"/>
                </a:lnTo>
                <a:lnTo>
                  <a:pt x="180" y="915"/>
                </a:lnTo>
                <a:lnTo>
                  <a:pt x="193" y="917"/>
                </a:lnTo>
                <a:lnTo>
                  <a:pt x="206" y="919"/>
                </a:lnTo>
                <a:lnTo>
                  <a:pt x="206" y="986"/>
                </a:lnTo>
                <a:lnTo>
                  <a:pt x="206" y="986"/>
                </a:lnTo>
                <a:lnTo>
                  <a:pt x="207" y="992"/>
                </a:lnTo>
                <a:lnTo>
                  <a:pt x="209" y="997"/>
                </a:lnTo>
                <a:lnTo>
                  <a:pt x="211" y="1003"/>
                </a:lnTo>
                <a:lnTo>
                  <a:pt x="216" y="1008"/>
                </a:lnTo>
                <a:lnTo>
                  <a:pt x="220" y="1011"/>
                </a:lnTo>
                <a:lnTo>
                  <a:pt x="225" y="1015"/>
                </a:lnTo>
                <a:lnTo>
                  <a:pt x="232" y="1017"/>
                </a:lnTo>
                <a:lnTo>
                  <a:pt x="238" y="1017"/>
                </a:lnTo>
                <a:lnTo>
                  <a:pt x="238" y="1017"/>
                </a:lnTo>
                <a:lnTo>
                  <a:pt x="245" y="1017"/>
                </a:lnTo>
                <a:lnTo>
                  <a:pt x="250" y="1015"/>
                </a:lnTo>
                <a:lnTo>
                  <a:pt x="255" y="1011"/>
                </a:lnTo>
                <a:lnTo>
                  <a:pt x="261" y="1008"/>
                </a:lnTo>
                <a:lnTo>
                  <a:pt x="264" y="1003"/>
                </a:lnTo>
                <a:lnTo>
                  <a:pt x="267" y="997"/>
                </a:lnTo>
                <a:lnTo>
                  <a:pt x="269" y="992"/>
                </a:lnTo>
                <a:lnTo>
                  <a:pt x="269" y="986"/>
                </a:lnTo>
                <a:lnTo>
                  <a:pt x="269" y="919"/>
                </a:lnTo>
                <a:lnTo>
                  <a:pt x="269" y="919"/>
                </a:lnTo>
                <a:lnTo>
                  <a:pt x="285" y="917"/>
                </a:lnTo>
                <a:lnTo>
                  <a:pt x="300" y="914"/>
                </a:lnTo>
                <a:lnTo>
                  <a:pt x="315" y="909"/>
                </a:lnTo>
                <a:lnTo>
                  <a:pt x="332" y="904"/>
                </a:lnTo>
                <a:lnTo>
                  <a:pt x="332" y="904"/>
                </a:lnTo>
                <a:lnTo>
                  <a:pt x="347" y="897"/>
                </a:lnTo>
                <a:lnTo>
                  <a:pt x="362" y="889"/>
                </a:lnTo>
                <a:lnTo>
                  <a:pt x="376" y="880"/>
                </a:lnTo>
                <a:lnTo>
                  <a:pt x="388" y="871"/>
                </a:lnTo>
                <a:lnTo>
                  <a:pt x="401" y="860"/>
                </a:lnTo>
                <a:lnTo>
                  <a:pt x="413" y="849"/>
                </a:lnTo>
                <a:lnTo>
                  <a:pt x="424" y="836"/>
                </a:lnTo>
                <a:lnTo>
                  <a:pt x="433" y="825"/>
                </a:lnTo>
                <a:lnTo>
                  <a:pt x="433" y="825"/>
                </a:lnTo>
                <a:lnTo>
                  <a:pt x="444" y="810"/>
                </a:lnTo>
                <a:lnTo>
                  <a:pt x="453" y="795"/>
                </a:lnTo>
                <a:lnTo>
                  <a:pt x="460" y="780"/>
                </a:lnTo>
                <a:lnTo>
                  <a:pt x="466" y="763"/>
                </a:lnTo>
                <a:lnTo>
                  <a:pt x="471" y="748"/>
                </a:lnTo>
                <a:lnTo>
                  <a:pt x="474" y="731"/>
                </a:lnTo>
                <a:lnTo>
                  <a:pt x="476" y="715"/>
                </a:lnTo>
                <a:lnTo>
                  <a:pt x="476" y="698"/>
                </a:lnTo>
                <a:lnTo>
                  <a:pt x="476" y="698"/>
                </a:lnTo>
                <a:lnTo>
                  <a:pt x="475" y="677"/>
                </a:lnTo>
                <a:lnTo>
                  <a:pt x="472" y="655"/>
                </a:lnTo>
                <a:lnTo>
                  <a:pt x="467" y="634"/>
                </a:lnTo>
                <a:lnTo>
                  <a:pt x="458" y="612"/>
                </a:lnTo>
                <a:lnTo>
                  <a:pt x="458" y="612"/>
                </a:lnTo>
                <a:close/>
                <a:moveTo>
                  <a:pt x="383" y="786"/>
                </a:moveTo>
                <a:lnTo>
                  <a:pt x="383" y="786"/>
                </a:lnTo>
                <a:lnTo>
                  <a:pt x="376" y="796"/>
                </a:lnTo>
                <a:lnTo>
                  <a:pt x="367" y="804"/>
                </a:lnTo>
                <a:lnTo>
                  <a:pt x="358" y="813"/>
                </a:lnTo>
                <a:lnTo>
                  <a:pt x="350" y="820"/>
                </a:lnTo>
                <a:lnTo>
                  <a:pt x="340" y="827"/>
                </a:lnTo>
                <a:lnTo>
                  <a:pt x="329" y="834"/>
                </a:lnTo>
                <a:lnTo>
                  <a:pt x="319" y="840"/>
                </a:lnTo>
                <a:lnTo>
                  <a:pt x="308" y="845"/>
                </a:lnTo>
                <a:lnTo>
                  <a:pt x="308" y="845"/>
                </a:lnTo>
                <a:lnTo>
                  <a:pt x="296" y="848"/>
                </a:lnTo>
                <a:lnTo>
                  <a:pt x="285" y="851"/>
                </a:lnTo>
                <a:lnTo>
                  <a:pt x="275" y="855"/>
                </a:lnTo>
                <a:lnTo>
                  <a:pt x="263" y="856"/>
                </a:lnTo>
                <a:lnTo>
                  <a:pt x="252" y="858"/>
                </a:lnTo>
                <a:lnTo>
                  <a:pt x="241" y="858"/>
                </a:lnTo>
                <a:lnTo>
                  <a:pt x="231" y="858"/>
                </a:lnTo>
                <a:lnTo>
                  <a:pt x="220" y="857"/>
                </a:lnTo>
                <a:lnTo>
                  <a:pt x="200" y="854"/>
                </a:lnTo>
                <a:lnTo>
                  <a:pt x="179" y="848"/>
                </a:lnTo>
                <a:lnTo>
                  <a:pt x="159" y="840"/>
                </a:lnTo>
                <a:lnTo>
                  <a:pt x="141" y="829"/>
                </a:lnTo>
                <a:lnTo>
                  <a:pt x="141" y="829"/>
                </a:lnTo>
                <a:lnTo>
                  <a:pt x="130" y="823"/>
                </a:lnTo>
                <a:lnTo>
                  <a:pt x="121" y="815"/>
                </a:lnTo>
                <a:lnTo>
                  <a:pt x="112" y="807"/>
                </a:lnTo>
                <a:lnTo>
                  <a:pt x="104" y="799"/>
                </a:lnTo>
                <a:lnTo>
                  <a:pt x="97" y="789"/>
                </a:lnTo>
                <a:lnTo>
                  <a:pt x="89" y="781"/>
                </a:lnTo>
                <a:lnTo>
                  <a:pt x="84" y="770"/>
                </a:lnTo>
                <a:lnTo>
                  <a:pt x="78" y="760"/>
                </a:lnTo>
                <a:lnTo>
                  <a:pt x="78" y="760"/>
                </a:lnTo>
                <a:lnTo>
                  <a:pt x="73" y="745"/>
                </a:lnTo>
                <a:lnTo>
                  <a:pt x="69" y="730"/>
                </a:lnTo>
                <a:lnTo>
                  <a:pt x="67" y="714"/>
                </a:lnTo>
                <a:lnTo>
                  <a:pt x="65" y="698"/>
                </a:lnTo>
                <a:lnTo>
                  <a:pt x="65" y="698"/>
                </a:lnTo>
                <a:lnTo>
                  <a:pt x="65" y="692"/>
                </a:lnTo>
                <a:lnTo>
                  <a:pt x="68" y="686"/>
                </a:lnTo>
                <a:lnTo>
                  <a:pt x="71" y="680"/>
                </a:lnTo>
                <a:lnTo>
                  <a:pt x="75" y="676"/>
                </a:lnTo>
                <a:lnTo>
                  <a:pt x="75" y="676"/>
                </a:lnTo>
                <a:lnTo>
                  <a:pt x="82" y="670"/>
                </a:lnTo>
                <a:lnTo>
                  <a:pt x="88" y="667"/>
                </a:lnTo>
                <a:lnTo>
                  <a:pt x="94" y="666"/>
                </a:lnTo>
                <a:lnTo>
                  <a:pt x="102" y="665"/>
                </a:lnTo>
                <a:lnTo>
                  <a:pt x="102" y="665"/>
                </a:lnTo>
                <a:lnTo>
                  <a:pt x="109" y="666"/>
                </a:lnTo>
                <a:lnTo>
                  <a:pt x="117" y="667"/>
                </a:lnTo>
                <a:lnTo>
                  <a:pt x="123" y="670"/>
                </a:lnTo>
                <a:lnTo>
                  <a:pt x="129" y="676"/>
                </a:lnTo>
                <a:lnTo>
                  <a:pt x="129" y="676"/>
                </a:lnTo>
                <a:lnTo>
                  <a:pt x="133" y="680"/>
                </a:lnTo>
                <a:lnTo>
                  <a:pt x="136" y="685"/>
                </a:lnTo>
                <a:lnTo>
                  <a:pt x="138" y="692"/>
                </a:lnTo>
                <a:lnTo>
                  <a:pt x="140" y="698"/>
                </a:lnTo>
                <a:lnTo>
                  <a:pt x="140" y="698"/>
                </a:lnTo>
                <a:lnTo>
                  <a:pt x="141" y="712"/>
                </a:lnTo>
                <a:lnTo>
                  <a:pt x="144" y="725"/>
                </a:lnTo>
                <a:lnTo>
                  <a:pt x="149" y="739"/>
                </a:lnTo>
                <a:lnTo>
                  <a:pt x="158" y="753"/>
                </a:lnTo>
                <a:lnTo>
                  <a:pt x="158" y="753"/>
                </a:lnTo>
                <a:lnTo>
                  <a:pt x="166" y="763"/>
                </a:lnTo>
                <a:lnTo>
                  <a:pt x="177" y="772"/>
                </a:lnTo>
                <a:lnTo>
                  <a:pt x="188" y="780"/>
                </a:lnTo>
                <a:lnTo>
                  <a:pt x="201" y="785"/>
                </a:lnTo>
                <a:lnTo>
                  <a:pt x="201" y="785"/>
                </a:lnTo>
                <a:lnTo>
                  <a:pt x="212" y="789"/>
                </a:lnTo>
                <a:lnTo>
                  <a:pt x="224" y="791"/>
                </a:lnTo>
                <a:lnTo>
                  <a:pt x="237" y="792"/>
                </a:lnTo>
                <a:lnTo>
                  <a:pt x="249" y="791"/>
                </a:lnTo>
                <a:lnTo>
                  <a:pt x="261" y="789"/>
                </a:lnTo>
                <a:lnTo>
                  <a:pt x="273" y="786"/>
                </a:lnTo>
                <a:lnTo>
                  <a:pt x="284" y="782"/>
                </a:lnTo>
                <a:lnTo>
                  <a:pt x="295" y="776"/>
                </a:lnTo>
                <a:lnTo>
                  <a:pt x="295" y="776"/>
                </a:lnTo>
                <a:lnTo>
                  <a:pt x="306" y="768"/>
                </a:lnTo>
                <a:lnTo>
                  <a:pt x="315" y="758"/>
                </a:lnTo>
                <a:lnTo>
                  <a:pt x="324" y="746"/>
                </a:lnTo>
                <a:lnTo>
                  <a:pt x="330" y="735"/>
                </a:lnTo>
                <a:lnTo>
                  <a:pt x="330" y="735"/>
                </a:lnTo>
                <a:lnTo>
                  <a:pt x="334" y="726"/>
                </a:lnTo>
                <a:lnTo>
                  <a:pt x="336" y="716"/>
                </a:lnTo>
                <a:lnTo>
                  <a:pt x="338" y="707"/>
                </a:lnTo>
                <a:lnTo>
                  <a:pt x="338" y="697"/>
                </a:lnTo>
                <a:lnTo>
                  <a:pt x="338" y="697"/>
                </a:lnTo>
                <a:lnTo>
                  <a:pt x="337" y="686"/>
                </a:lnTo>
                <a:lnTo>
                  <a:pt x="336" y="677"/>
                </a:lnTo>
                <a:lnTo>
                  <a:pt x="334" y="667"/>
                </a:lnTo>
                <a:lnTo>
                  <a:pt x="329" y="659"/>
                </a:lnTo>
                <a:lnTo>
                  <a:pt x="329" y="659"/>
                </a:lnTo>
                <a:lnTo>
                  <a:pt x="325" y="649"/>
                </a:lnTo>
                <a:lnTo>
                  <a:pt x="320" y="639"/>
                </a:lnTo>
                <a:lnTo>
                  <a:pt x="313" y="628"/>
                </a:lnTo>
                <a:lnTo>
                  <a:pt x="305" y="618"/>
                </a:lnTo>
                <a:lnTo>
                  <a:pt x="305" y="618"/>
                </a:lnTo>
                <a:lnTo>
                  <a:pt x="289" y="599"/>
                </a:lnTo>
                <a:lnTo>
                  <a:pt x="268" y="579"/>
                </a:lnTo>
                <a:lnTo>
                  <a:pt x="268" y="579"/>
                </a:lnTo>
                <a:lnTo>
                  <a:pt x="245" y="557"/>
                </a:lnTo>
                <a:lnTo>
                  <a:pt x="214" y="533"/>
                </a:lnTo>
                <a:lnTo>
                  <a:pt x="172" y="497"/>
                </a:lnTo>
                <a:lnTo>
                  <a:pt x="172" y="497"/>
                </a:lnTo>
                <a:lnTo>
                  <a:pt x="152" y="480"/>
                </a:lnTo>
                <a:lnTo>
                  <a:pt x="133" y="461"/>
                </a:lnTo>
                <a:lnTo>
                  <a:pt x="133" y="461"/>
                </a:lnTo>
                <a:lnTo>
                  <a:pt x="115" y="442"/>
                </a:lnTo>
                <a:lnTo>
                  <a:pt x="100" y="421"/>
                </a:lnTo>
                <a:lnTo>
                  <a:pt x="87" y="402"/>
                </a:lnTo>
                <a:lnTo>
                  <a:pt x="77" y="382"/>
                </a:lnTo>
                <a:lnTo>
                  <a:pt x="77" y="382"/>
                </a:lnTo>
                <a:lnTo>
                  <a:pt x="71" y="365"/>
                </a:lnTo>
                <a:lnTo>
                  <a:pt x="67" y="349"/>
                </a:lnTo>
                <a:lnTo>
                  <a:pt x="64" y="333"/>
                </a:lnTo>
                <a:lnTo>
                  <a:pt x="63" y="318"/>
                </a:lnTo>
                <a:lnTo>
                  <a:pt x="63" y="318"/>
                </a:lnTo>
                <a:lnTo>
                  <a:pt x="63" y="306"/>
                </a:lnTo>
                <a:lnTo>
                  <a:pt x="65" y="295"/>
                </a:lnTo>
                <a:lnTo>
                  <a:pt x="68" y="283"/>
                </a:lnTo>
                <a:lnTo>
                  <a:pt x="71" y="271"/>
                </a:lnTo>
                <a:lnTo>
                  <a:pt x="71" y="271"/>
                </a:lnTo>
                <a:lnTo>
                  <a:pt x="75" y="260"/>
                </a:lnTo>
                <a:lnTo>
                  <a:pt x="80" y="250"/>
                </a:lnTo>
                <a:lnTo>
                  <a:pt x="86" y="239"/>
                </a:lnTo>
                <a:lnTo>
                  <a:pt x="91" y="230"/>
                </a:lnTo>
                <a:lnTo>
                  <a:pt x="91" y="230"/>
                </a:lnTo>
                <a:lnTo>
                  <a:pt x="100" y="221"/>
                </a:lnTo>
                <a:lnTo>
                  <a:pt x="108" y="211"/>
                </a:lnTo>
                <a:lnTo>
                  <a:pt x="117" y="202"/>
                </a:lnTo>
                <a:lnTo>
                  <a:pt x="127" y="195"/>
                </a:lnTo>
                <a:lnTo>
                  <a:pt x="137" y="187"/>
                </a:lnTo>
                <a:lnTo>
                  <a:pt x="148" y="181"/>
                </a:lnTo>
                <a:lnTo>
                  <a:pt x="159" y="176"/>
                </a:lnTo>
                <a:lnTo>
                  <a:pt x="171" y="171"/>
                </a:lnTo>
                <a:lnTo>
                  <a:pt x="171" y="171"/>
                </a:lnTo>
                <a:lnTo>
                  <a:pt x="186" y="166"/>
                </a:lnTo>
                <a:lnTo>
                  <a:pt x="202" y="162"/>
                </a:lnTo>
                <a:lnTo>
                  <a:pt x="219" y="159"/>
                </a:lnTo>
                <a:lnTo>
                  <a:pt x="237" y="158"/>
                </a:lnTo>
                <a:lnTo>
                  <a:pt x="237" y="158"/>
                </a:lnTo>
                <a:lnTo>
                  <a:pt x="250" y="158"/>
                </a:lnTo>
                <a:lnTo>
                  <a:pt x="264" y="161"/>
                </a:lnTo>
                <a:lnTo>
                  <a:pt x="277" y="163"/>
                </a:lnTo>
                <a:lnTo>
                  <a:pt x="289" y="165"/>
                </a:lnTo>
                <a:lnTo>
                  <a:pt x="302" y="169"/>
                </a:lnTo>
                <a:lnTo>
                  <a:pt x="313" y="173"/>
                </a:lnTo>
                <a:lnTo>
                  <a:pt x="324" y="180"/>
                </a:lnTo>
                <a:lnTo>
                  <a:pt x="336" y="186"/>
                </a:lnTo>
                <a:lnTo>
                  <a:pt x="336" y="186"/>
                </a:lnTo>
                <a:lnTo>
                  <a:pt x="346" y="193"/>
                </a:lnTo>
                <a:lnTo>
                  <a:pt x="355" y="200"/>
                </a:lnTo>
                <a:lnTo>
                  <a:pt x="364" y="208"/>
                </a:lnTo>
                <a:lnTo>
                  <a:pt x="371" y="216"/>
                </a:lnTo>
                <a:lnTo>
                  <a:pt x="379" y="226"/>
                </a:lnTo>
                <a:lnTo>
                  <a:pt x="386" y="235"/>
                </a:lnTo>
                <a:lnTo>
                  <a:pt x="393" y="245"/>
                </a:lnTo>
                <a:lnTo>
                  <a:pt x="398" y="255"/>
                </a:lnTo>
                <a:lnTo>
                  <a:pt x="398" y="255"/>
                </a:lnTo>
                <a:lnTo>
                  <a:pt x="403" y="270"/>
                </a:lnTo>
                <a:lnTo>
                  <a:pt x="408" y="286"/>
                </a:lnTo>
                <a:lnTo>
                  <a:pt x="410" y="301"/>
                </a:lnTo>
                <a:lnTo>
                  <a:pt x="411" y="318"/>
                </a:lnTo>
                <a:lnTo>
                  <a:pt x="411" y="318"/>
                </a:lnTo>
                <a:lnTo>
                  <a:pt x="410" y="325"/>
                </a:lnTo>
                <a:lnTo>
                  <a:pt x="409" y="330"/>
                </a:lnTo>
                <a:lnTo>
                  <a:pt x="406" y="335"/>
                </a:lnTo>
                <a:lnTo>
                  <a:pt x="400" y="340"/>
                </a:lnTo>
                <a:lnTo>
                  <a:pt x="400" y="340"/>
                </a:lnTo>
                <a:lnTo>
                  <a:pt x="395" y="345"/>
                </a:lnTo>
                <a:lnTo>
                  <a:pt x="387" y="348"/>
                </a:lnTo>
                <a:lnTo>
                  <a:pt x="381" y="350"/>
                </a:lnTo>
                <a:lnTo>
                  <a:pt x="373" y="350"/>
                </a:lnTo>
                <a:lnTo>
                  <a:pt x="367" y="350"/>
                </a:lnTo>
                <a:lnTo>
                  <a:pt x="359" y="348"/>
                </a:lnTo>
                <a:lnTo>
                  <a:pt x="353" y="345"/>
                </a:lnTo>
                <a:lnTo>
                  <a:pt x="348" y="340"/>
                </a:lnTo>
                <a:lnTo>
                  <a:pt x="348" y="340"/>
                </a:lnTo>
                <a:lnTo>
                  <a:pt x="342" y="335"/>
                </a:lnTo>
                <a:lnTo>
                  <a:pt x="339" y="330"/>
                </a:lnTo>
                <a:lnTo>
                  <a:pt x="338" y="325"/>
                </a:lnTo>
                <a:lnTo>
                  <a:pt x="337" y="318"/>
                </a:lnTo>
                <a:lnTo>
                  <a:pt x="337" y="318"/>
                </a:lnTo>
                <a:lnTo>
                  <a:pt x="336" y="304"/>
                </a:lnTo>
                <a:lnTo>
                  <a:pt x="333" y="290"/>
                </a:lnTo>
                <a:lnTo>
                  <a:pt x="326" y="276"/>
                </a:lnTo>
                <a:lnTo>
                  <a:pt x="319" y="262"/>
                </a:lnTo>
                <a:lnTo>
                  <a:pt x="319" y="262"/>
                </a:lnTo>
                <a:lnTo>
                  <a:pt x="309" y="252"/>
                </a:lnTo>
                <a:lnTo>
                  <a:pt x="299" y="243"/>
                </a:lnTo>
                <a:lnTo>
                  <a:pt x="288" y="237"/>
                </a:lnTo>
                <a:lnTo>
                  <a:pt x="275" y="230"/>
                </a:lnTo>
                <a:lnTo>
                  <a:pt x="275" y="230"/>
                </a:lnTo>
                <a:lnTo>
                  <a:pt x="264" y="227"/>
                </a:lnTo>
                <a:lnTo>
                  <a:pt x="252" y="225"/>
                </a:lnTo>
                <a:lnTo>
                  <a:pt x="240" y="224"/>
                </a:lnTo>
                <a:lnTo>
                  <a:pt x="229" y="224"/>
                </a:lnTo>
                <a:lnTo>
                  <a:pt x="217" y="226"/>
                </a:lnTo>
                <a:lnTo>
                  <a:pt x="205" y="229"/>
                </a:lnTo>
                <a:lnTo>
                  <a:pt x="193" y="233"/>
                </a:lnTo>
                <a:lnTo>
                  <a:pt x="182" y="240"/>
                </a:lnTo>
                <a:lnTo>
                  <a:pt x="182" y="240"/>
                </a:lnTo>
                <a:lnTo>
                  <a:pt x="171" y="248"/>
                </a:lnTo>
                <a:lnTo>
                  <a:pt x="161" y="258"/>
                </a:lnTo>
                <a:lnTo>
                  <a:pt x="152" y="269"/>
                </a:lnTo>
                <a:lnTo>
                  <a:pt x="146" y="281"/>
                </a:lnTo>
                <a:lnTo>
                  <a:pt x="146" y="281"/>
                </a:lnTo>
                <a:lnTo>
                  <a:pt x="143" y="289"/>
                </a:lnTo>
                <a:lnTo>
                  <a:pt x="141" y="299"/>
                </a:lnTo>
                <a:lnTo>
                  <a:pt x="138" y="309"/>
                </a:lnTo>
                <a:lnTo>
                  <a:pt x="138" y="318"/>
                </a:lnTo>
                <a:lnTo>
                  <a:pt x="138" y="318"/>
                </a:lnTo>
                <a:lnTo>
                  <a:pt x="138" y="329"/>
                </a:lnTo>
                <a:lnTo>
                  <a:pt x="141" y="339"/>
                </a:lnTo>
                <a:lnTo>
                  <a:pt x="143" y="348"/>
                </a:lnTo>
                <a:lnTo>
                  <a:pt x="146" y="356"/>
                </a:lnTo>
                <a:lnTo>
                  <a:pt x="146" y="356"/>
                </a:lnTo>
                <a:lnTo>
                  <a:pt x="151" y="367"/>
                </a:lnTo>
                <a:lnTo>
                  <a:pt x="157" y="377"/>
                </a:lnTo>
                <a:lnTo>
                  <a:pt x="163" y="388"/>
                </a:lnTo>
                <a:lnTo>
                  <a:pt x="172" y="398"/>
                </a:lnTo>
                <a:lnTo>
                  <a:pt x="172" y="398"/>
                </a:lnTo>
                <a:lnTo>
                  <a:pt x="179" y="407"/>
                </a:lnTo>
                <a:lnTo>
                  <a:pt x="188" y="417"/>
                </a:lnTo>
                <a:lnTo>
                  <a:pt x="208" y="437"/>
                </a:lnTo>
                <a:lnTo>
                  <a:pt x="208" y="437"/>
                </a:lnTo>
                <a:lnTo>
                  <a:pt x="233" y="459"/>
                </a:lnTo>
                <a:lnTo>
                  <a:pt x="264" y="485"/>
                </a:lnTo>
                <a:lnTo>
                  <a:pt x="264" y="485"/>
                </a:lnTo>
                <a:lnTo>
                  <a:pt x="294" y="508"/>
                </a:lnTo>
                <a:lnTo>
                  <a:pt x="294" y="508"/>
                </a:lnTo>
                <a:lnTo>
                  <a:pt x="310" y="521"/>
                </a:lnTo>
                <a:lnTo>
                  <a:pt x="326" y="537"/>
                </a:lnTo>
                <a:lnTo>
                  <a:pt x="326" y="537"/>
                </a:lnTo>
                <a:lnTo>
                  <a:pt x="341" y="551"/>
                </a:lnTo>
                <a:lnTo>
                  <a:pt x="354" y="566"/>
                </a:lnTo>
                <a:lnTo>
                  <a:pt x="354" y="566"/>
                </a:lnTo>
                <a:lnTo>
                  <a:pt x="376" y="593"/>
                </a:lnTo>
                <a:lnTo>
                  <a:pt x="376" y="593"/>
                </a:lnTo>
                <a:lnTo>
                  <a:pt x="383" y="604"/>
                </a:lnTo>
                <a:lnTo>
                  <a:pt x="390" y="614"/>
                </a:lnTo>
                <a:lnTo>
                  <a:pt x="395" y="625"/>
                </a:lnTo>
                <a:lnTo>
                  <a:pt x="399" y="636"/>
                </a:lnTo>
                <a:lnTo>
                  <a:pt x="399" y="636"/>
                </a:lnTo>
                <a:lnTo>
                  <a:pt x="406" y="652"/>
                </a:lnTo>
                <a:lnTo>
                  <a:pt x="410" y="667"/>
                </a:lnTo>
                <a:lnTo>
                  <a:pt x="412" y="683"/>
                </a:lnTo>
                <a:lnTo>
                  <a:pt x="413" y="698"/>
                </a:lnTo>
                <a:lnTo>
                  <a:pt x="413" y="698"/>
                </a:lnTo>
                <a:lnTo>
                  <a:pt x="412" y="710"/>
                </a:lnTo>
                <a:lnTo>
                  <a:pt x="411" y="722"/>
                </a:lnTo>
                <a:lnTo>
                  <a:pt x="409" y="732"/>
                </a:lnTo>
                <a:lnTo>
                  <a:pt x="406" y="744"/>
                </a:lnTo>
                <a:lnTo>
                  <a:pt x="401" y="755"/>
                </a:lnTo>
                <a:lnTo>
                  <a:pt x="396" y="766"/>
                </a:lnTo>
                <a:lnTo>
                  <a:pt x="390" y="776"/>
                </a:lnTo>
                <a:lnTo>
                  <a:pt x="383" y="786"/>
                </a:lnTo>
                <a:lnTo>
                  <a:pt x="383" y="786"/>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44" name="Freeform 75"/>
          <p:cNvSpPr>
            <a:spLocks noEditPoints="1"/>
          </p:cNvSpPr>
          <p:nvPr/>
        </p:nvSpPr>
        <p:spPr bwMode="auto">
          <a:xfrm>
            <a:off x="5132254" y="3900703"/>
            <a:ext cx="241697" cy="211997"/>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45" name="Freeform 32"/>
          <p:cNvSpPr>
            <a:spLocks noEditPoints="1"/>
          </p:cNvSpPr>
          <p:nvPr/>
        </p:nvSpPr>
        <p:spPr bwMode="auto">
          <a:xfrm>
            <a:off x="3770645" y="3953218"/>
            <a:ext cx="241697" cy="121481"/>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46" name="Freeform 99"/>
          <p:cNvSpPr>
            <a:spLocks noEditPoints="1"/>
          </p:cNvSpPr>
          <p:nvPr/>
        </p:nvSpPr>
        <p:spPr bwMode="auto">
          <a:xfrm>
            <a:off x="3090136" y="2699893"/>
            <a:ext cx="241697" cy="242963"/>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47" name="Freeform 101"/>
          <p:cNvSpPr>
            <a:spLocks noEditPoints="1"/>
          </p:cNvSpPr>
          <p:nvPr/>
        </p:nvSpPr>
        <p:spPr bwMode="auto">
          <a:xfrm>
            <a:off x="3806850" y="1527188"/>
            <a:ext cx="159544" cy="242963"/>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48" name="Rectangle 47"/>
          <p:cNvSpPr/>
          <p:nvPr/>
        </p:nvSpPr>
        <p:spPr>
          <a:xfrm>
            <a:off x="198844" y="114957"/>
            <a:ext cx="2712356" cy="792268"/>
          </a:xfrm>
          <a:prstGeom prst="rect">
            <a:avLst/>
          </a:prstGeom>
          <a:solidFill>
            <a:schemeClr val="bg1">
              <a:alpha val="100000"/>
            </a:schemeClr>
          </a:solidFill>
          <a:ln w="0"/>
        </p:spPr>
        <p:txBody>
          <a:bodyPr anchor="ctr"/>
          <a:lstStyle/>
          <a:p>
            <a:pPr algn="ctr"/>
            <a:endParaRPr/>
          </a:p>
        </p:txBody>
      </p:sp>
      <p:sp>
        <p:nvSpPr>
          <p:cNvPr id="49" name="TextBox 48"/>
          <p:cNvSpPr txBox="1"/>
          <p:nvPr/>
        </p:nvSpPr>
        <p:spPr>
          <a:xfrm>
            <a:off x="198844" y="326941"/>
            <a:ext cx="1828800" cy="368300"/>
          </a:xfrm>
          <a:prstGeom prst="rect">
            <a:avLst/>
          </a:prstGeom>
          <a:ln w="12700">
            <a:prstDash val="solid"/>
            <a:miter lim="800000"/>
          </a:ln>
        </p:spPr>
        <p:txBody>
          <a:bodyPr>
            <a:spAutoFit/>
          </a:bodyPr>
          <a:lstStyle/>
          <a:p>
            <a:r>
              <a:rPr lang="zh-CN"/>
              <a:t>论坛中心</a:t>
            </a:r>
            <a:endParaRPr/>
          </a:p>
        </p:txBody>
      </p:sp>
      <p:pic>
        <p:nvPicPr>
          <p:cNvPr id="50" name="Picture 49"/>
          <p:cNvPicPr>
            <a:picLocks noChangeAspect="1"/>
          </p:cNvPicPr>
          <p:nvPr/>
        </p:nvPicPr>
        <p:blipFill>
          <a:blip r:embed="rId3"/>
          <a:stretch>
            <a:fillRect/>
          </a:stretch>
        </p:blipFill>
        <p:spPr>
          <a:xfrm>
            <a:off x="3513777" y="1770151"/>
            <a:ext cx="2011261" cy="2020769"/>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par>
                                <p:cTn id="11" presetID="22" presetClass="entr" presetSubtype="4" fill="hold" nodeType="withEffec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par>
                                <p:cTn id="14" presetID="22" presetClass="entr" presetSubtype="4" fill="hold" nodeType="withEffect">
                                  <p:childTnLst>
                                    <p:set>
                                      <p:cBhvr>
                                        <p:cTn id="15" dur="1" fill="hold">
                                          <p:stCondLst>
                                            <p:cond delay="0"/>
                                          </p:stCondLst>
                                        </p:cTn>
                                        <p:tgtEl>
                                          <p:spTgt spid="33"/>
                                        </p:tgtEl>
                                        <p:attrNameLst>
                                          <p:attrName>style.visibility</p:attrName>
                                        </p:attrNameLst>
                                      </p:cBhvr>
                                      <p:to>
                                        <p:strVal val="visible"/>
                                      </p:to>
                                    </p:set>
                                    <p:animEffect transition="in" filter="wipe(down)">
                                      <p:cBhvr>
                                        <p:cTn id="16" dur="500"/>
                                        <p:tgtEl>
                                          <p:spTgt spid="33"/>
                                        </p:tgtEl>
                                      </p:cBhvr>
                                    </p:animEffect>
                                  </p:childTnLst>
                                </p:cTn>
                              </p:par>
                              <p:par>
                                <p:cTn id="17" presetID="22" presetClass="entr" presetSubtype="4" fill="hold" nodeType="withEffec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par>
                                <p:cTn id="23" presetID="22" presetClass="entr" presetSubtype="4" fill="hold" nodeType="withEffect">
                                  <p:childTnLst>
                                    <p:set>
                                      <p:cBhvr>
                                        <p:cTn id="24" dur="1" fill="hold">
                                          <p:stCondLst>
                                            <p:cond delay="0"/>
                                          </p:stCondLst>
                                        </p:cTn>
                                        <p:tgtEl>
                                          <p:spTgt spid="42"/>
                                        </p:tgtEl>
                                        <p:attrNameLst>
                                          <p:attrName>style.visibility</p:attrName>
                                        </p:attrNameLst>
                                      </p:cBhvr>
                                      <p:to>
                                        <p:strVal val="visible"/>
                                      </p:to>
                                    </p:set>
                                    <p:animEffect transition="in" filter="wipe(down)">
                                      <p:cBhvr>
                                        <p:cTn id="25" dur="500"/>
                                        <p:tgtEl>
                                          <p:spTgt spid="42"/>
                                        </p:tgtEl>
                                      </p:cBhvr>
                                    </p:animEffect>
                                  </p:childTnLst>
                                </p:cTn>
                              </p:par>
                              <p:par>
                                <p:cTn id="26" presetID="22" presetClass="entr" presetSubtype="4" fill="hold" nodeType="withEffect">
                                  <p:childTnLst>
                                    <p:set>
                                      <p:cBhvr>
                                        <p:cTn id="27" dur="1" fill="hold">
                                          <p:stCondLst>
                                            <p:cond delay="0"/>
                                          </p:stCondLst>
                                        </p:cTn>
                                        <p:tgtEl>
                                          <p:spTgt spid="43"/>
                                        </p:tgtEl>
                                        <p:attrNameLst>
                                          <p:attrName>style.visibility</p:attrName>
                                        </p:attrNameLst>
                                      </p:cBhvr>
                                      <p:to>
                                        <p:strVal val="visible"/>
                                      </p:to>
                                    </p:set>
                                    <p:animEffect transition="in" filter="wipe(down)">
                                      <p:cBhvr>
                                        <p:cTn id="28" dur="500"/>
                                        <p:tgtEl>
                                          <p:spTgt spid="43"/>
                                        </p:tgtEl>
                                      </p:cBhvr>
                                    </p:animEffect>
                                  </p:childTnLst>
                                </p:cTn>
                              </p:par>
                              <p:par>
                                <p:cTn id="29" presetID="22" presetClass="entr" presetSubtype="4" fill="hold" nodeType="withEffect">
                                  <p:childTnLst>
                                    <p:set>
                                      <p:cBhvr>
                                        <p:cTn id="30" dur="1" fill="hold">
                                          <p:stCondLst>
                                            <p:cond delay="0"/>
                                          </p:stCondLst>
                                        </p:cTn>
                                        <p:tgtEl>
                                          <p:spTgt spid="44"/>
                                        </p:tgtEl>
                                        <p:attrNameLst>
                                          <p:attrName>style.visibility</p:attrName>
                                        </p:attrNameLst>
                                      </p:cBhvr>
                                      <p:to>
                                        <p:strVal val="visible"/>
                                      </p:to>
                                    </p:set>
                                    <p:animEffect transition="in" filter="wipe(down)">
                                      <p:cBhvr>
                                        <p:cTn id="31" dur="500"/>
                                        <p:tgtEl>
                                          <p:spTgt spid="44"/>
                                        </p:tgtEl>
                                      </p:cBhvr>
                                    </p:animEffect>
                                  </p:childTnLst>
                                </p:cTn>
                              </p:par>
                              <p:par>
                                <p:cTn id="32" presetID="22" presetClass="entr" presetSubtype="4" fill="hold" nodeType="withEffec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par>
                                <p:cTn id="35" presetID="22" presetClass="entr" presetSubtype="4" fill="hold" nodeType="withEffect">
                                  <p:childTnLst>
                                    <p:set>
                                      <p:cBhvr>
                                        <p:cTn id="36" dur="1" fill="hold">
                                          <p:stCondLst>
                                            <p:cond delay="0"/>
                                          </p:stCondLst>
                                        </p:cTn>
                                        <p:tgtEl>
                                          <p:spTgt spid="46"/>
                                        </p:tgtEl>
                                        <p:attrNameLst>
                                          <p:attrName>style.visibility</p:attrName>
                                        </p:attrNameLst>
                                      </p:cBhvr>
                                      <p:to>
                                        <p:strVal val="visible"/>
                                      </p:to>
                                    </p:set>
                                    <p:animEffect transition="in" filter="wipe(down)">
                                      <p:cBhvr>
                                        <p:cTn id="37" dur="500"/>
                                        <p:tgtEl>
                                          <p:spTgt spid="46"/>
                                        </p:tgtEl>
                                      </p:cBhvr>
                                    </p:animEffect>
                                  </p:childTnLst>
                                </p:cTn>
                              </p:par>
                              <p:par>
                                <p:cTn id="38" presetID="22" presetClass="entr" presetSubtype="4" fill="hold" nodeType="withEffect">
                                  <p:childTnLst>
                                    <p:set>
                                      <p:cBhvr>
                                        <p:cTn id="39" dur="1" fill="hold">
                                          <p:stCondLst>
                                            <p:cond delay="0"/>
                                          </p:stCondLst>
                                        </p:cTn>
                                        <p:tgtEl>
                                          <p:spTgt spid="47"/>
                                        </p:tgtEl>
                                        <p:attrNameLst>
                                          <p:attrName>style.visibility</p:attrName>
                                        </p:attrNameLst>
                                      </p:cBhvr>
                                      <p:to>
                                        <p:strVal val="visible"/>
                                      </p:to>
                                    </p:set>
                                    <p:animEffect transition="in" filter="wipe(down)">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childTnLst>
                                    <p:set>
                                      <p:cBhvr>
                                        <p:cTn id="44" dur="1" fill="hold">
                                          <p:stCondLst>
                                            <p:cond delay="0"/>
                                          </p:stCondLst>
                                        </p:cTn>
                                        <p:tgtEl>
                                          <p:spTgt spid="36"/>
                                        </p:tgtEl>
                                        <p:attrNameLst>
                                          <p:attrName>style.visibility</p:attrName>
                                        </p:attrNameLst>
                                      </p:cBhvr>
                                      <p:to>
                                        <p:strVal val="visible"/>
                                      </p:to>
                                    </p:set>
                                    <p:anim calcmode="lin" valueType="num">
                                      <p:cBhvr additive="base">
                                        <p:cTn id="45" dur="500" fill="hold"/>
                                        <p:tgtEl>
                                          <p:spTgt spid="36"/>
                                        </p:tgtEl>
                                        <p:attrNameLst>
                                          <p:attrName>ppt_x</p:attrName>
                                        </p:attrNameLst>
                                      </p:cBhvr>
                                      <p:tavLst>
                                        <p:tav tm="0">
                                          <p:val>
                                            <p:strVal val="1+#ppt_w/2"/>
                                          </p:val>
                                        </p:tav>
                                        <p:tav tm="100000">
                                          <p:val>
                                            <p:strVal val="#ppt_x"/>
                                          </p:val>
                                        </p:tav>
                                      </p:tavLst>
                                    </p:anim>
                                    <p:anim calcmode="lin" valueType="num">
                                      <p:cBhvr additive="base">
                                        <p:cTn id="46" dur="500" fill="hold"/>
                                        <p:tgtEl>
                                          <p:spTgt spid="36"/>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1+#ppt_w/2"/>
                                          </p:val>
                                        </p:tav>
                                        <p:tav tm="100000">
                                          <p:val>
                                            <p:strVal val="#ppt_x"/>
                                          </p:val>
                                        </p:tav>
                                      </p:tavLst>
                                    </p:anim>
                                    <p:anim calcmode="lin" valueType="num">
                                      <p:cBhvr additive="base">
                                        <p:cTn id="50" dur="500" fill="hold"/>
                                        <p:tgtEl>
                                          <p:spTgt spid="38"/>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1+#ppt_w/2"/>
                                          </p:val>
                                        </p:tav>
                                        <p:tav tm="100000">
                                          <p:val>
                                            <p:strVal val="#ppt_x"/>
                                          </p:val>
                                        </p:tav>
                                      </p:tavLst>
                                    </p:anim>
                                    <p:anim calcmode="lin" valueType="num">
                                      <p:cBhvr additive="base">
                                        <p:cTn id="54" dur="500" fill="hold"/>
                                        <p:tgtEl>
                                          <p:spTgt spid="40"/>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0-#ppt_w/2"/>
                                          </p:val>
                                        </p:tav>
                                        <p:tav tm="100000">
                                          <p:val>
                                            <p:strVal val="#ppt_x"/>
                                          </p:val>
                                        </p:tav>
                                      </p:tavLst>
                                    </p:anim>
                                    <p:anim calcmode="lin" valueType="num">
                                      <p:cBhvr additive="base">
                                        <p:cTn id="58" dur="500" fill="hold"/>
                                        <p:tgtEl>
                                          <p:spTgt spid="41"/>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0-#ppt_w/2"/>
                                          </p:val>
                                        </p:tav>
                                        <p:tav tm="100000">
                                          <p:val>
                                            <p:strVal val="#ppt_x"/>
                                          </p:val>
                                        </p:tav>
                                      </p:tavLst>
                                    </p:anim>
                                    <p:anim calcmode="lin" valueType="num">
                                      <p:cBhvr additive="base">
                                        <p:cTn id="62" dur="500" fill="hold"/>
                                        <p:tgtEl>
                                          <p:spTgt spid="39"/>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0-#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0" y="120190"/>
            <a:ext cx="9144000" cy="5024898"/>
          </a:xfrm>
          <a:prstGeom prst="rect">
            <a:avLst/>
          </a:prstGeom>
        </p:spPr>
      </p:pic>
      <p:sp>
        <p:nvSpPr>
          <p:cNvPr id="53" name="Rounded Rectangle 52"/>
          <p:cNvSpPr/>
          <p:nvPr/>
        </p:nvSpPr>
        <p:spPr>
          <a:xfrm>
            <a:off x="2330881" y="670421"/>
            <a:ext cx="2595930" cy="374187"/>
          </a:xfrm>
          <a:prstGeom prst="roundRect">
            <a:avLst/>
          </a:prstGeom>
          <a:noFill/>
          <a:ln w="12700">
            <a:solidFill>
              <a:schemeClr val="accent1">
                <a:lumMod val="50000"/>
                <a:alpha val="100000"/>
              </a:schemeClr>
            </a:solidFill>
            <a:prstDash val="solid"/>
            <a:miter lim="800000"/>
          </a:ln>
        </p:spPr>
        <p:txBody>
          <a:bodyPr anchor="ctr"/>
          <a:lstStyle/>
          <a:p>
            <a:pPr algn="ctr"/>
            <a:endParaRPr/>
          </a:p>
        </p:txBody>
      </p:sp>
      <p:sp>
        <p:nvSpPr>
          <p:cNvPr id="54" name="TextBox 53"/>
          <p:cNvSpPr txBox="1"/>
          <p:nvPr/>
        </p:nvSpPr>
        <p:spPr>
          <a:xfrm>
            <a:off x="5049593" y="983198"/>
            <a:ext cx="2888869" cy="368299"/>
          </a:xfrm>
          <a:prstGeom prst="rect">
            <a:avLst/>
          </a:prstGeom>
          <a:ln w="12700">
            <a:prstDash val="solid"/>
            <a:miter lim="800000"/>
          </a:ln>
        </p:spPr>
        <p:txBody>
          <a:bodyPr>
            <a:spAutoFit/>
          </a:bodyPr>
          <a:lstStyle/>
          <a:p>
            <a:r>
              <a:rPr lang="zh-CN"/>
              <a:t>支持按标签选择查看帖子</a:t>
            </a:r>
            <a:endParaRPr/>
          </a:p>
        </p:txBody>
      </p:sp>
      <p:sp>
        <p:nvSpPr>
          <p:cNvPr id="55" name="Rounded Rectangle 54"/>
          <p:cNvSpPr/>
          <p:nvPr/>
        </p:nvSpPr>
        <p:spPr>
          <a:xfrm>
            <a:off x="396233" y="983198"/>
            <a:ext cx="1934647" cy="666521"/>
          </a:xfrm>
          <a:prstGeom prst="roundRect">
            <a:avLst/>
          </a:prstGeom>
          <a:noFill/>
          <a:ln w="12700">
            <a:solidFill>
              <a:schemeClr val="accent1">
                <a:lumMod val="50000"/>
                <a:alpha val="100000"/>
              </a:schemeClr>
            </a:solidFill>
            <a:prstDash val="solid"/>
            <a:miter lim="800000"/>
          </a:ln>
        </p:spPr>
        <p:txBody>
          <a:bodyPr anchor="ctr"/>
          <a:lstStyle/>
          <a:p>
            <a:pPr algn="ctr"/>
            <a:endParaRPr/>
          </a:p>
        </p:txBody>
      </p:sp>
      <p:sp>
        <p:nvSpPr>
          <p:cNvPr id="56" name="TextBox 55"/>
          <p:cNvSpPr txBox="1"/>
          <p:nvPr/>
        </p:nvSpPr>
        <p:spPr>
          <a:xfrm>
            <a:off x="2471201" y="1208316"/>
            <a:ext cx="1676400" cy="914400"/>
          </a:xfrm>
          <a:prstGeom prst="rect">
            <a:avLst/>
          </a:prstGeom>
          <a:solidFill>
            <a:schemeClr val="bg1">
              <a:alpha val="100000"/>
            </a:schemeClr>
          </a:solidFill>
          <a:ln w="12700">
            <a:prstDash val="solid"/>
            <a:miter lim="800000"/>
          </a:ln>
        </p:spPr>
        <p:txBody>
          <a:bodyPr>
            <a:spAutoFit/>
          </a:bodyPr>
          <a:lstStyle/>
          <a:p>
            <a:r>
              <a:rPr lang="zh-CN"/>
              <a:t>支持查看用户自己的发帖和点赞过的帖子</a:t>
            </a:r>
            <a:endParaRPr/>
          </a:p>
        </p:txBody>
      </p:sp>
      <p:sp>
        <p:nvSpPr>
          <p:cNvPr id="57" name="Rounded Rectangle 56"/>
          <p:cNvSpPr/>
          <p:nvPr/>
        </p:nvSpPr>
        <p:spPr>
          <a:xfrm>
            <a:off x="396234" y="1532785"/>
            <a:ext cx="1934647" cy="472996"/>
          </a:xfrm>
          <a:prstGeom prst="roundRect">
            <a:avLst/>
          </a:prstGeom>
          <a:noFill/>
          <a:ln w="12700">
            <a:solidFill>
              <a:schemeClr val="accent1">
                <a:lumMod val="50000"/>
                <a:alpha val="100000"/>
              </a:schemeClr>
            </a:solidFill>
            <a:prstDash val="solid"/>
            <a:miter lim="800000"/>
          </a:ln>
        </p:spPr>
        <p:txBody>
          <a:bodyPr anchor="ctr"/>
          <a:lstStyle/>
          <a:p>
            <a:pPr algn="ctr"/>
            <a:endParaRPr/>
          </a:p>
        </p:txBody>
      </p:sp>
      <p:sp>
        <p:nvSpPr>
          <p:cNvPr id="58" name="TextBox 57"/>
          <p:cNvSpPr txBox="1"/>
          <p:nvPr/>
        </p:nvSpPr>
        <p:spPr>
          <a:xfrm>
            <a:off x="425963" y="2227953"/>
            <a:ext cx="1676400" cy="641350"/>
          </a:xfrm>
          <a:prstGeom prst="rect">
            <a:avLst/>
          </a:prstGeom>
          <a:solidFill>
            <a:schemeClr val="bg1">
              <a:alpha val="100000"/>
            </a:schemeClr>
          </a:solidFill>
          <a:ln w="12700">
            <a:prstDash val="solid"/>
            <a:miter lim="800000"/>
          </a:ln>
        </p:spPr>
        <p:txBody>
          <a:bodyPr>
            <a:spAutoFit/>
          </a:bodyPr>
          <a:lstStyle/>
          <a:p>
            <a:r>
              <a:rPr lang="zh-CN"/>
              <a:t>支持管理员对标签进行管理</a:t>
            </a:r>
            <a:endParaRPr/>
          </a:p>
        </p:txBody>
      </p:sp>
      <p:cxnSp>
        <p:nvCxnSpPr>
          <p:cNvPr id="59" name="Straight Arrow Connector 58"/>
          <p:cNvCxnSpPr/>
          <p:nvPr/>
        </p:nvCxnSpPr>
        <p:spPr>
          <a:xfrm flipH="1" flipV="1">
            <a:off x="7277181" y="2775229"/>
            <a:ext cx="584668" cy="456040"/>
          </a:xfrm>
          <a:prstGeom prst="straightConnector1">
            <a:avLst/>
          </a:prstGeom>
          <a:ln w="25400">
            <a:solidFill>
              <a:srgbClr val="A21E1E">
                <a:alpha val="100000"/>
              </a:srgbClr>
            </a:solidFill>
            <a:prstDash val="solid"/>
            <a:tailEnd type="triangle" w="med" len="med"/>
          </a:ln>
        </p:spPr>
      </p:cxnSp>
      <p:sp>
        <p:nvSpPr>
          <p:cNvPr id="60" name="TextBox 59"/>
          <p:cNvSpPr txBox="1"/>
          <p:nvPr/>
        </p:nvSpPr>
        <p:spPr>
          <a:xfrm>
            <a:off x="7277181" y="3231269"/>
            <a:ext cx="1676400" cy="641350"/>
          </a:xfrm>
          <a:prstGeom prst="rect">
            <a:avLst/>
          </a:prstGeom>
          <a:solidFill>
            <a:schemeClr val="bg1">
              <a:alpha val="100000"/>
            </a:schemeClr>
          </a:solidFill>
          <a:ln w="12700">
            <a:prstDash val="solid"/>
            <a:miter lim="800000"/>
          </a:ln>
        </p:spPr>
        <p:txBody>
          <a:bodyPr>
            <a:spAutoFit/>
          </a:bodyPr>
          <a:lstStyle/>
          <a:p>
            <a:r>
              <a:rPr lang="zh-CN"/>
              <a:t>点击即可查看详情</a:t>
            </a:r>
            <a:endParaRPr/>
          </a:p>
        </p:txBody>
      </p:sp>
      <p:cxnSp>
        <p:nvCxnSpPr>
          <p:cNvPr id="61" name="Straight Arrow Connector 60"/>
          <p:cNvCxnSpPr/>
          <p:nvPr/>
        </p:nvCxnSpPr>
        <p:spPr>
          <a:xfrm flipH="1" flipV="1">
            <a:off x="4950200" y="883805"/>
            <a:ext cx="198786" cy="198786"/>
          </a:xfrm>
          <a:prstGeom prst="straightConnector1">
            <a:avLst/>
          </a:prstGeom>
          <a:ln w="25400">
            <a:solidFill>
              <a:srgbClr val="A21E1E">
                <a:alpha val="100000"/>
              </a:srgbClr>
            </a:solidFill>
            <a:prstDash val="solid"/>
            <a:tailEnd type="triangle" w="med" len="med"/>
          </a:ln>
        </p:spPr>
      </p:cxnSp>
      <p:cxnSp>
        <p:nvCxnSpPr>
          <p:cNvPr id="62" name="Straight Arrow Connector 61"/>
          <p:cNvCxnSpPr/>
          <p:nvPr/>
        </p:nvCxnSpPr>
        <p:spPr>
          <a:xfrm flipH="1" flipV="1">
            <a:off x="2371808" y="1351497"/>
            <a:ext cx="198786" cy="198786"/>
          </a:xfrm>
          <a:prstGeom prst="straightConnector1">
            <a:avLst/>
          </a:prstGeom>
          <a:ln w="25400">
            <a:solidFill>
              <a:srgbClr val="A21E1E">
                <a:alpha val="100000"/>
              </a:srgbClr>
            </a:solidFill>
            <a:prstDash val="solid"/>
            <a:tailEnd type="triangle" w="med" len="med"/>
          </a:ln>
        </p:spPr>
      </p:cxnSp>
      <p:cxnSp>
        <p:nvCxnSpPr>
          <p:cNvPr id="63" name="Straight Arrow Connector 62"/>
          <p:cNvCxnSpPr/>
          <p:nvPr/>
        </p:nvCxnSpPr>
        <p:spPr>
          <a:xfrm flipV="1">
            <a:off x="1088761" y="2005781"/>
            <a:ext cx="175402" cy="222172"/>
          </a:xfrm>
          <a:prstGeom prst="straightConnector1">
            <a:avLst/>
          </a:prstGeom>
          <a:ln w="25400">
            <a:solidFill>
              <a:srgbClr val="A21E1E">
                <a:alpha val="100000"/>
              </a:srgbClr>
            </a:solidFill>
            <a:prstDash val="solid"/>
            <a:tailEnd type="triangle" w="med" len="med"/>
          </a:ln>
        </p:spPr>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a:picLocks noChangeAspect="1"/>
          </p:cNvPicPr>
          <p:nvPr/>
        </p:nvPicPr>
        <p:blipFill>
          <a:blip r:embed="rId2"/>
          <a:stretch>
            <a:fillRect/>
          </a:stretch>
        </p:blipFill>
        <p:spPr>
          <a:xfrm>
            <a:off x="6356" y="0"/>
            <a:ext cx="9131288" cy="5145088"/>
          </a:xfrm>
          <a:prstGeom prst="rect">
            <a:avLst/>
          </a:prstGeom>
        </p:spPr>
      </p:pic>
      <p:sp>
        <p:nvSpPr>
          <p:cNvPr id="66" name="TextBox 65"/>
          <p:cNvSpPr txBox="1"/>
          <p:nvPr/>
        </p:nvSpPr>
        <p:spPr>
          <a:xfrm>
            <a:off x="358219" y="4081806"/>
            <a:ext cx="1562296" cy="641350"/>
          </a:xfrm>
          <a:prstGeom prst="rect">
            <a:avLst/>
          </a:prstGeom>
          <a:ln w="12700">
            <a:prstDash val="solid"/>
            <a:miter lim="800000"/>
          </a:ln>
        </p:spPr>
        <p:txBody>
          <a:bodyPr>
            <a:spAutoFit/>
          </a:bodyPr>
          <a:lstStyle/>
          <a:p>
            <a:pPr algn="just"/>
            <a:r>
              <a:rPr lang="zh-CN">
                <a:solidFill>
                  <a:schemeClr val="bg1">
                    <a:alpha val="100000"/>
                  </a:schemeClr>
                </a:solidFill>
              </a:rPr>
              <a:t>所有页面均适配深色模式</a:t>
            </a:r>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29"/>
          <p:cNvSpPr>
            <a:spLocks noChangeAspect="1" noChangeArrowheads="1"/>
          </p:cNvSpPr>
          <p:nvPr/>
        </p:nvSpPr>
        <p:spPr bwMode="auto">
          <a:xfrm>
            <a:off x="5711329" y="1201645"/>
            <a:ext cx="414337" cy="413274"/>
          </a:xfrm>
          <a:prstGeom prst="ellipse">
            <a:avLst/>
          </a:prstGeom>
          <a:solidFill>
            <a:srgbClr val="C5D7E5"/>
          </a:solidFill>
          <a:ln w="9525">
            <a:noFill/>
            <a:round/>
          </a:ln>
        </p:spPr>
        <p:txBody>
          <a:bodyPr lIns="68589" tIns="34295" rIns="68589" bIns="34295" anchor="ctr"/>
          <a:lstStyle/>
          <a:p>
            <a:pPr algn="ctr" eaLnBrk="1" hangingPunct="1">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sym typeface="字魂59号-创粗黑" panose="00000500000000000000" pitchFamily="2" charset="-122"/>
              </a:rPr>
              <a:t>1</a:t>
            </a:r>
            <a:endParaRPr/>
          </a:p>
        </p:txBody>
      </p:sp>
      <p:sp>
        <p:nvSpPr>
          <p:cNvPr id="69" name="Oval 30"/>
          <p:cNvSpPr>
            <a:spLocks noChangeAspect="1" noChangeArrowheads="1"/>
          </p:cNvSpPr>
          <p:nvPr/>
        </p:nvSpPr>
        <p:spPr bwMode="auto">
          <a:xfrm>
            <a:off x="5711329" y="2013902"/>
            <a:ext cx="414337" cy="413274"/>
          </a:xfrm>
          <a:prstGeom prst="ellipse">
            <a:avLst/>
          </a:prstGeom>
          <a:solidFill>
            <a:srgbClr val="DEB9BF"/>
          </a:solidFill>
          <a:ln w="9525">
            <a:noFill/>
            <a:round/>
          </a:ln>
        </p:spPr>
        <p:txBody>
          <a:bodyPr lIns="68589" tIns="34295" rIns="68589" bIns="34295" anchor="ctr"/>
          <a:lstStyle/>
          <a:p>
            <a:pPr algn="ctr" eaLnBrk="1" hangingPunct="1">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sym typeface="字魂59号-创粗黑" panose="00000500000000000000" pitchFamily="2" charset="-122"/>
              </a:rPr>
              <a:t>2</a:t>
            </a:r>
            <a:endParaRPr/>
          </a:p>
        </p:txBody>
      </p:sp>
      <p:sp>
        <p:nvSpPr>
          <p:cNvPr id="70" name="Oval 38"/>
          <p:cNvSpPr>
            <a:spLocks noChangeAspect="1" noChangeArrowheads="1"/>
          </p:cNvSpPr>
          <p:nvPr/>
        </p:nvSpPr>
        <p:spPr bwMode="auto">
          <a:xfrm>
            <a:off x="5711329" y="2826159"/>
            <a:ext cx="414337" cy="414465"/>
          </a:xfrm>
          <a:prstGeom prst="ellipse">
            <a:avLst/>
          </a:prstGeom>
          <a:solidFill>
            <a:srgbClr val="C5D7E5"/>
          </a:solidFill>
          <a:ln w="9525">
            <a:noFill/>
            <a:round/>
          </a:ln>
        </p:spPr>
        <p:txBody>
          <a:bodyPr lIns="68589" tIns="34295" rIns="68589" bIns="34295" anchor="ctr"/>
          <a:lstStyle/>
          <a:p>
            <a:pPr algn="ctr" eaLnBrk="1" hangingPunct="1">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sym typeface="字魂59号-创粗黑" panose="00000500000000000000" pitchFamily="2" charset="-122"/>
              </a:rPr>
              <a:t>3</a:t>
            </a:r>
            <a:endParaRPr lang="en-AU" altLang="en-US" b="1">
              <a:solidFill>
                <a:srgbClr val="FFFFFF"/>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71" name="Oval 42"/>
          <p:cNvSpPr>
            <a:spLocks noChangeAspect="1" noChangeArrowheads="1"/>
          </p:cNvSpPr>
          <p:nvPr/>
        </p:nvSpPr>
        <p:spPr bwMode="auto">
          <a:xfrm>
            <a:off x="5711329" y="3638416"/>
            <a:ext cx="414337" cy="414465"/>
          </a:xfrm>
          <a:prstGeom prst="ellipse">
            <a:avLst/>
          </a:prstGeom>
          <a:solidFill>
            <a:srgbClr val="DEB9BF"/>
          </a:solidFill>
          <a:ln w="9525">
            <a:noFill/>
            <a:round/>
          </a:ln>
        </p:spPr>
        <p:txBody>
          <a:bodyPr lIns="68589" tIns="34295" rIns="68589" bIns="34295" anchor="ctr"/>
          <a:lstStyle/>
          <a:p>
            <a:pPr algn="ctr" eaLnBrk="1" hangingPunct="1">
              <a:buFont typeface="Arial" panose="020B0604020202020204" pitchFamily="34" charset="0"/>
              <a:buNone/>
            </a:pPr>
            <a:r>
              <a:rPr lang="en-US" altLang="zh-CN" b="1">
                <a:solidFill>
                  <a:srgbClr val="FFFFFF"/>
                </a:solidFill>
                <a:latin typeface="微软雅黑" panose="020B0503020204020204" pitchFamily="34" charset="-122"/>
                <a:ea typeface="微软雅黑" panose="020B0503020204020204" pitchFamily="34" charset="-122"/>
                <a:sym typeface="字魂59号-创粗黑" panose="00000500000000000000" pitchFamily="2" charset="-122"/>
              </a:rPr>
              <a:t>4</a:t>
            </a:r>
            <a:endParaRPr lang="en-AU" altLang="en-US" b="1">
              <a:solidFill>
                <a:srgbClr val="FFFFFF"/>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cxnSp>
        <p:nvCxnSpPr>
          <p:cNvPr id="72" name="Elbow Connector 9"/>
          <p:cNvCxnSpPr>
            <a:cxnSpLocks noChangeShapeType="1"/>
          </p:cNvCxnSpPr>
          <p:nvPr/>
        </p:nvCxnSpPr>
        <p:spPr bwMode="auto">
          <a:xfrm flipV="1">
            <a:off x="4433789" y="1411260"/>
            <a:ext cx="1081087" cy="303703"/>
          </a:xfrm>
          <a:prstGeom prst="bentConnector3">
            <a:avLst>
              <a:gd name="adj1" fmla="val 39134"/>
            </a:avLst>
          </a:prstGeom>
          <a:noFill/>
          <a:ln w="12700">
            <a:solidFill>
              <a:srgbClr val="ADBACA"/>
            </a:solidFill>
            <a:miter lim="800000"/>
            <a:tailEnd type="triangle" w="med" len="med"/>
          </a:ln>
        </p:spPr>
      </p:cxnSp>
      <p:cxnSp>
        <p:nvCxnSpPr>
          <p:cNvPr id="73" name="Elbow Connector 62"/>
          <p:cNvCxnSpPr>
            <a:cxnSpLocks noChangeShapeType="1"/>
          </p:cNvCxnSpPr>
          <p:nvPr/>
        </p:nvCxnSpPr>
        <p:spPr bwMode="auto">
          <a:xfrm>
            <a:off x="4207570" y="3104851"/>
            <a:ext cx="1307306" cy="740797"/>
          </a:xfrm>
          <a:prstGeom prst="bentConnector3">
            <a:avLst>
              <a:gd name="adj1" fmla="val 50000"/>
            </a:avLst>
          </a:prstGeom>
          <a:noFill/>
          <a:ln w="12700">
            <a:solidFill>
              <a:srgbClr val="ADBACA"/>
            </a:solidFill>
            <a:miter lim="800000"/>
            <a:tailEnd type="triangle" w="med" len="med"/>
          </a:ln>
        </p:spPr>
      </p:cxnSp>
      <p:cxnSp>
        <p:nvCxnSpPr>
          <p:cNvPr id="74" name="Elbow Connector 64"/>
          <p:cNvCxnSpPr>
            <a:cxnSpLocks noChangeShapeType="1"/>
          </p:cNvCxnSpPr>
          <p:nvPr/>
        </p:nvCxnSpPr>
        <p:spPr bwMode="auto">
          <a:xfrm>
            <a:off x="4433788" y="2665374"/>
            <a:ext cx="1091802" cy="376354"/>
          </a:xfrm>
          <a:prstGeom prst="bentConnector3">
            <a:avLst>
              <a:gd name="adj1" fmla="val 58370"/>
            </a:avLst>
          </a:prstGeom>
          <a:noFill/>
          <a:ln w="12700">
            <a:solidFill>
              <a:srgbClr val="ADBACA"/>
            </a:solidFill>
            <a:miter lim="800000"/>
            <a:tailEnd type="triangle" w="med" len="med"/>
          </a:ln>
        </p:spPr>
      </p:cxnSp>
      <p:cxnSp>
        <p:nvCxnSpPr>
          <p:cNvPr id="75" name="Straight Connector 60"/>
          <p:cNvCxnSpPr>
            <a:cxnSpLocks noChangeShapeType="1"/>
          </p:cNvCxnSpPr>
          <p:nvPr/>
        </p:nvCxnSpPr>
        <p:spPr bwMode="auto">
          <a:xfrm>
            <a:off x="4594523" y="2212797"/>
            <a:ext cx="920353" cy="0"/>
          </a:xfrm>
          <a:prstGeom prst="line">
            <a:avLst/>
          </a:prstGeom>
          <a:noFill/>
          <a:ln w="12700">
            <a:solidFill>
              <a:srgbClr val="ADBACA"/>
            </a:solidFill>
            <a:round/>
            <a:tailEnd type="triangle" w="med" len="med"/>
          </a:ln>
        </p:spPr>
      </p:cxnSp>
      <p:grpSp>
        <p:nvGrpSpPr>
          <p:cNvPr id="76" name="组合 26"/>
          <p:cNvGrpSpPr/>
          <p:nvPr/>
        </p:nvGrpSpPr>
        <p:grpSpPr>
          <a:xfrm>
            <a:off x="6320928" y="1058753"/>
            <a:ext cx="1753789" cy="699061"/>
            <a:chOff x="0" y="0"/>
            <a:chExt cx="2338081" cy="930695"/>
          </a:xfrm>
        </p:grpSpPr>
        <p:sp>
          <p:nvSpPr>
            <p:cNvPr id="77" name="TextBox 13@|17FFC:16777215|FBC:16777215|LFC:16777215|LBC:16777215"/>
            <p:cNvSpPr txBox="1">
              <a:spLocks noChangeArrowheads="1"/>
            </p:cNvSpPr>
            <p:nvPr/>
          </p:nvSpPr>
          <p:spPr bwMode="auto">
            <a:xfrm>
              <a:off x="0" y="0"/>
              <a:ext cx="1718966" cy="245167"/>
            </a:xfrm>
            <a:prstGeom prst="rect">
              <a:avLst/>
            </a:prstGeom>
            <a:noFill/>
            <a:ln w="9525">
              <a:noFill/>
              <a:miter lim="800000"/>
            </a:ln>
          </p:spPr>
          <p:txBody>
            <a:bodyPr lIns="0" tIns="0" rIns="0" bIns="0">
              <a:spAutoFit/>
            </a:bodyPr>
            <a:lstStyle/>
            <a:p>
              <a:pPr defTabSz="911860">
                <a:spcBef>
                  <a:spcPct val="20000"/>
                </a:spcBef>
              </a:pPr>
              <a:r>
                <a:rPr lang="zh-CN" sz="1200" b="1">
                  <a:solidFill>
                    <a:schemeClr val="tx1">
                      <a:lumMod val="65000"/>
                      <a:lumOff val="35000"/>
                      <a:alpha val="100000"/>
                    </a:schemeClr>
                  </a:solidFill>
                  <a:latin typeface="微软雅黑"/>
                  <a:ea typeface="微软雅黑"/>
                  <a:cs typeface="+mn-cs"/>
                  <a:sym typeface="字魂59号-创粗黑"/>
                </a:rPr>
                <a:t>管理员发布活动</a:t>
              </a:r>
              <a:endParaRPr/>
            </a:p>
          </p:txBody>
        </p:sp>
        <p:sp>
          <p:nvSpPr>
            <p:cNvPr id="78" name="TextBox 13@|17FFC:16777215|FBC:16777215|LFC:16777215|LBC:16777215"/>
            <p:cNvSpPr txBox="1">
              <a:spLocks noChangeArrowheads="1"/>
            </p:cNvSpPr>
            <p:nvPr/>
          </p:nvSpPr>
          <p:spPr bwMode="auto">
            <a:xfrm>
              <a:off x="4081" y="322001"/>
              <a:ext cx="2334001" cy="608695"/>
            </a:xfrm>
            <a:prstGeom prst="rect">
              <a:avLst/>
            </a:prstGeom>
            <a:noFill/>
            <a:ln w="9525">
              <a:noFill/>
              <a:miter lim="800000"/>
            </a:ln>
          </p:spPr>
          <p:txBody>
            <a:bodyPr lIns="0" tIns="0" rIns="0" bIns="0">
              <a:spAutoFit/>
            </a:bodyPr>
            <a:lstStyle/>
            <a:p>
              <a:pPr defTabSz="911860">
                <a:spcBef>
                  <a:spcPct val="20000"/>
                </a:spcBef>
              </a:pPr>
              <a:r>
                <a:rPr lang="zh-CN" sz="1000">
                  <a:solidFill>
                    <a:schemeClr val="tx1">
                      <a:lumMod val="65000"/>
                      <a:lumOff val="35000"/>
                      <a:alpha val="100000"/>
                    </a:schemeClr>
                  </a:solidFill>
                  <a:latin typeface="微软雅黑"/>
                  <a:ea typeface="微软雅黑"/>
                  <a:cs typeface="+mn-cs"/>
                  <a:sym typeface="字魂59号-创粗黑"/>
                </a:rPr>
                <a:t>所有活动只能由管理员发布，包括活动内容、时间、地点、需要的志愿者人数等。</a:t>
              </a:r>
              <a:endParaRPr/>
            </a:p>
          </p:txBody>
        </p:sp>
      </p:grpSp>
      <p:grpSp>
        <p:nvGrpSpPr>
          <p:cNvPr id="79" name="组合 29"/>
          <p:cNvGrpSpPr/>
          <p:nvPr/>
        </p:nvGrpSpPr>
        <p:grpSpPr>
          <a:xfrm>
            <a:off x="6320929" y="1837746"/>
            <a:ext cx="1755661" cy="851460"/>
            <a:chOff x="0" y="0"/>
            <a:chExt cx="2340572" cy="1133587"/>
          </a:xfrm>
        </p:grpSpPr>
        <p:sp>
          <p:nvSpPr>
            <p:cNvPr id="80" name="TextBox 13@|17FFC:16777215|FBC:16777215|LFC:16777215|LBC:16777215"/>
            <p:cNvSpPr txBox="1">
              <a:spLocks noChangeArrowheads="1"/>
            </p:cNvSpPr>
            <p:nvPr/>
          </p:nvSpPr>
          <p:spPr bwMode="auto">
            <a:xfrm>
              <a:off x="0" y="0"/>
              <a:ext cx="2054760" cy="245167"/>
            </a:xfrm>
            <a:prstGeom prst="rect">
              <a:avLst/>
            </a:prstGeom>
            <a:noFill/>
            <a:ln w="9525">
              <a:noFill/>
              <a:miter lim="800000"/>
            </a:ln>
          </p:spPr>
          <p:txBody>
            <a:bodyPr lIns="0" tIns="0" rIns="0" bIns="0">
              <a:spAutoFit/>
            </a:bodyPr>
            <a:lstStyle/>
            <a:p>
              <a:pPr defTabSz="911860">
                <a:spcBef>
                  <a:spcPct val="20000"/>
                </a:spcBef>
              </a:pPr>
              <a:r>
                <a:rPr lang="zh-CN" sz="1200" b="1">
                  <a:solidFill>
                    <a:schemeClr val="tx1">
                      <a:lumMod val="65000"/>
                      <a:lumOff val="35000"/>
                      <a:alpha val="100000"/>
                    </a:schemeClr>
                  </a:solidFill>
                  <a:latin typeface="微软雅黑"/>
                  <a:ea typeface="微软雅黑"/>
                  <a:cs typeface="+mn-cs"/>
                  <a:sym typeface="字魂59号-创粗黑"/>
                </a:rPr>
                <a:t>用户申请成为志愿者</a:t>
              </a:r>
              <a:endParaRPr/>
            </a:p>
          </p:txBody>
        </p:sp>
        <p:sp>
          <p:nvSpPr>
            <p:cNvPr id="81" name="TextBox 13@|17FFC:16777215|FBC:16777215|LFC:16777215|LBC:16777215"/>
            <p:cNvSpPr txBox="1">
              <a:spLocks noChangeArrowheads="1"/>
            </p:cNvSpPr>
            <p:nvPr/>
          </p:nvSpPr>
          <p:spPr bwMode="auto">
            <a:xfrm>
              <a:off x="4081" y="322001"/>
              <a:ext cx="2336493" cy="811588"/>
            </a:xfrm>
            <a:prstGeom prst="rect">
              <a:avLst/>
            </a:prstGeom>
            <a:noFill/>
            <a:ln w="9525">
              <a:noFill/>
              <a:miter lim="800000"/>
            </a:ln>
          </p:spPr>
          <p:txBody>
            <a:bodyPr lIns="0" tIns="0" rIns="0" bIns="0">
              <a:spAutoFit/>
            </a:bodyPr>
            <a:lstStyle/>
            <a:p>
              <a:pPr defTabSz="911860">
                <a:spcBef>
                  <a:spcPct val="20000"/>
                </a:spcBef>
              </a:pPr>
              <a:r>
                <a:rPr lang="zh-CN" sz="1000">
                  <a:solidFill>
                    <a:schemeClr val="tx1">
                      <a:lumMod val="65000"/>
                      <a:lumOff val="35000"/>
                      <a:alpha val="100000"/>
                    </a:schemeClr>
                  </a:solidFill>
                  <a:latin typeface="微软雅黑"/>
                  <a:ea typeface="微软雅黑"/>
                  <a:cs typeface="+mn-cs"/>
                  <a:sym typeface="字魂59号-创粗黑"/>
                </a:rPr>
                <a:t>普通用户不可报名活动，只能递交志愿者申请，并等待管理员审核，用户支持查看所有申请的状态。。</a:t>
              </a:r>
              <a:endParaRPr/>
            </a:p>
          </p:txBody>
        </p:sp>
      </p:grpSp>
      <p:grpSp>
        <p:nvGrpSpPr>
          <p:cNvPr id="82" name="组合 32"/>
          <p:cNvGrpSpPr/>
          <p:nvPr/>
        </p:nvGrpSpPr>
        <p:grpSpPr>
          <a:xfrm>
            <a:off x="6320929" y="2746362"/>
            <a:ext cx="1753790" cy="850905"/>
            <a:chOff x="0" y="0"/>
            <a:chExt cx="2338078" cy="1135455"/>
          </a:xfrm>
        </p:grpSpPr>
        <p:sp>
          <p:nvSpPr>
            <p:cNvPr id="83" name="TextBox 13@|17FFC:16777215|FBC:16777215|LFC:16777215|LBC:16777215"/>
            <p:cNvSpPr txBox="1">
              <a:spLocks noChangeArrowheads="1"/>
            </p:cNvSpPr>
            <p:nvPr/>
          </p:nvSpPr>
          <p:spPr bwMode="auto">
            <a:xfrm>
              <a:off x="0" y="0"/>
              <a:ext cx="1718930" cy="245731"/>
            </a:xfrm>
            <a:prstGeom prst="rect">
              <a:avLst/>
            </a:prstGeom>
            <a:noFill/>
            <a:ln w="9525">
              <a:noFill/>
              <a:miter lim="800000"/>
            </a:ln>
          </p:spPr>
          <p:txBody>
            <a:bodyPr lIns="0" tIns="0" rIns="0" bIns="0">
              <a:spAutoFit/>
            </a:bodyPr>
            <a:lstStyle/>
            <a:p>
              <a:pPr defTabSz="911860">
                <a:spcBef>
                  <a:spcPct val="20000"/>
                </a:spcBef>
              </a:pPr>
              <a:r>
                <a:rPr lang="zh-CN" sz="1200" b="1">
                  <a:solidFill>
                    <a:schemeClr val="tx1">
                      <a:lumMod val="65000"/>
                      <a:lumOff val="35000"/>
                      <a:alpha val="100000"/>
                    </a:schemeClr>
                  </a:solidFill>
                  <a:latin typeface="微软雅黑"/>
                  <a:ea typeface="微软雅黑"/>
                  <a:cs typeface="+mn-cs"/>
                  <a:sym typeface="字魂59号-创粗黑"/>
                </a:rPr>
                <a:t>管理员处理申请</a:t>
              </a:r>
              <a:endParaRPr/>
            </a:p>
          </p:txBody>
        </p:sp>
        <p:sp>
          <p:nvSpPr>
            <p:cNvPr id="84" name="TextBox 13@|17FFC:16777215|FBC:16777215|LFC:16777215|LBC:16777215"/>
            <p:cNvSpPr txBox="1">
              <a:spLocks noChangeArrowheads="1"/>
            </p:cNvSpPr>
            <p:nvPr/>
          </p:nvSpPr>
          <p:spPr bwMode="auto">
            <a:xfrm>
              <a:off x="4081" y="322001"/>
              <a:ext cx="2333999" cy="813457"/>
            </a:xfrm>
            <a:prstGeom prst="rect">
              <a:avLst/>
            </a:prstGeom>
            <a:noFill/>
            <a:ln w="9525">
              <a:noFill/>
              <a:miter lim="800000"/>
            </a:ln>
          </p:spPr>
          <p:txBody>
            <a:bodyPr lIns="0" tIns="0" rIns="0" bIns="0">
              <a:spAutoFit/>
            </a:bodyPr>
            <a:lstStyle/>
            <a:p>
              <a:pPr defTabSz="911860">
                <a:spcBef>
                  <a:spcPct val="20000"/>
                </a:spcBef>
              </a:pPr>
              <a:r>
                <a:rPr lang="zh-CN" sz="1000">
                  <a:solidFill>
                    <a:schemeClr val="tx1">
                      <a:lumMod val="65000"/>
                      <a:lumOff val="35000"/>
                      <a:alpha val="100000"/>
                    </a:schemeClr>
                  </a:solidFill>
                  <a:latin typeface="微软雅黑"/>
                  <a:ea typeface="微软雅黑"/>
                  <a:cs typeface="+mn-cs"/>
                  <a:sym typeface="字魂59号-创粗黑"/>
                </a:rPr>
                <a:t>管理员可以查看所有用户提交的志愿者申请，并且选择接收</a:t>
              </a:r>
              <a:r>
                <a:rPr lang="en-US" sz="1000">
                  <a:solidFill>
                    <a:schemeClr val="tx1">
                      <a:lumMod val="65000"/>
                      <a:lumOff val="35000"/>
                      <a:alpha val="100000"/>
                    </a:schemeClr>
                  </a:solidFill>
                  <a:latin typeface="微软雅黑"/>
                  <a:ea typeface="微软雅黑"/>
                  <a:cs typeface="+mn-cs"/>
                  <a:sym typeface="字魂59号-创粗黑"/>
                </a:rPr>
                <a:t>/</a:t>
              </a:r>
              <a:r>
                <a:rPr lang="zh-CN" sz="1000">
                  <a:solidFill>
                    <a:schemeClr val="tx1">
                      <a:lumMod val="65000"/>
                      <a:lumOff val="35000"/>
                      <a:alpha val="100000"/>
                    </a:schemeClr>
                  </a:solidFill>
                  <a:latin typeface="微软雅黑"/>
                  <a:ea typeface="微软雅黑"/>
                  <a:cs typeface="+mn-cs"/>
                  <a:sym typeface="字魂59号-创粗黑"/>
                </a:rPr>
                <a:t>退回，申请状态和用户身份也会随之改变。</a:t>
              </a:r>
              <a:endParaRPr/>
            </a:p>
          </p:txBody>
        </p:sp>
      </p:grpSp>
      <p:grpSp>
        <p:nvGrpSpPr>
          <p:cNvPr id="85" name="组合 35"/>
          <p:cNvGrpSpPr/>
          <p:nvPr/>
        </p:nvGrpSpPr>
        <p:grpSpPr>
          <a:xfrm>
            <a:off x="6323989" y="3688827"/>
            <a:ext cx="1753790" cy="851460"/>
            <a:chOff x="0" y="0"/>
            <a:chExt cx="2338078" cy="1133588"/>
          </a:xfrm>
        </p:grpSpPr>
        <p:sp>
          <p:nvSpPr>
            <p:cNvPr id="86" name="TextBox 13@|17FFC:16777215|FBC:16777215|LFC:16777215|LBC:16777215"/>
            <p:cNvSpPr txBox="1">
              <a:spLocks noChangeArrowheads="1"/>
            </p:cNvSpPr>
            <p:nvPr/>
          </p:nvSpPr>
          <p:spPr bwMode="auto">
            <a:xfrm>
              <a:off x="0" y="0"/>
              <a:ext cx="2054757" cy="245167"/>
            </a:xfrm>
            <a:prstGeom prst="rect">
              <a:avLst/>
            </a:prstGeom>
            <a:noFill/>
            <a:ln w="9525">
              <a:noFill/>
              <a:miter lim="800000"/>
            </a:ln>
          </p:spPr>
          <p:txBody>
            <a:bodyPr lIns="0" tIns="0" rIns="0" bIns="0">
              <a:spAutoFit/>
            </a:bodyPr>
            <a:lstStyle/>
            <a:p>
              <a:pPr defTabSz="911860">
                <a:spcBef>
                  <a:spcPct val="20000"/>
                </a:spcBef>
              </a:pPr>
              <a:r>
                <a:rPr lang="zh-CN" sz="1200" b="1">
                  <a:solidFill>
                    <a:schemeClr val="tx1">
                      <a:lumMod val="65000"/>
                      <a:lumOff val="35000"/>
                      <a:alpha val="100000"/>
                    </a:schemeClr>
                  </a:solidFill>
                  <a:latin typeface="微软雅黑"/>
                  <a:ea typeface="微软雅黑"/>
                  <a:cs typeface="+mn-cs"/>
                  <a:sym typeface="字魂59号-创粗黑"/>
                </a:rPr>
                <a:t>志愿者报名活动</a:t>
              </a:r>
              <a:endParaRPr/>
            </a:p>
          </p:txBody>
        </p:sp>
        <p:sp>
          <p:nvSpPr>
            <p:cNvPr id="87" name="TextBox 13@|17FFC:16777215|FBC:16777215|LFC:16777215|LBC:16777215"/>
            <p:cNvSpPr txBox="1">
              <a:spLocks noChangeArrowheads="1"/>
            </p:cNvSpPr>
            <p:nvPr/>
          </p:nvSpPr>
          <p:spPr bwMode="auto">
            <a:xfrm>
              <a:off x="4081" y="322001"/>
              <a:ext cx="2333999" cy="811589"/>
            </a:xfrm>
            <a:prstGeom prst="rect">
              <a:avLst/>
            </a:prstGeom>
            <a:noFill/>
            <a:ln w="9525">
              <a:noFill/>
              <a:miter lim="800000"/>
            </a:ln>
          </p:spPr>
          <p:txBody>
            <a:bodyPr lIns="0" tIns="0" rIns="0" bIns="0">
              <a:spAutoFit/>
            </a:bodyPr>
            <a:lstStyle/>
            <a:p>
              <a:pPr defTabSz="911860">
                <a:spcBef>
                  <a:spcPct val="20000"/>
                </a:spcBef>
              </a:pPr>
              <a:r>
                <a:rPr lang="zh-CN" sz="1000">
                  <a:solidFill>
                    <a:schemeClr val="tx1">
                      <a:lumMod val="65000"/>
                      <a:lumOff val="35000"/>
                      <a:alpha val="100000"/>
                    </a:schemeClr>
                  </a:solidFill>
                  <a:latin typeface="微软雅黑"/>
                  <a:ea typeface="微软雅黑"/>
                  <a:cs typeface="+mn-cs"/>
                  <a:sym typeface="字魂59号-创粗黑"/>
                </a:rPr>
                <a:t>在活动的报名时间段内，用户可以选择报名活动，报名后也支持志愿者对不合适的活动进行退选。</a:t>
              </a:r>
              <a:endParaRPr/>
            </a:p>
          </p:txBody>
        </p:sp>
      </p:grpSp>
      <p:grpSp>
        <p:nvGrpSpPr>
          <p:cNvPr id="88" name="组合 36"/>
          <p:cNvGrpSpPr/>
          <p:nvPr/>
        </p:nvGrpSpPr>
        <p:grpSpPr>
          <a:xfrm>
            <a:off x="2911200" y="1330385"/>
            <a:ext cx="1866289" cy="2497487"/>
            <a:chOff x="4211559" y="1222082"/>
            <a:chExt cx="3636313" cy="4866149"/>
          </a:xfrm>
        </p:grpSpPr>
        <p:grpSp>
          <p:nvGrpSpPr>
            <p:cNvPr id="89" name="千图PPT彼岸天：ID 8661124库_组合 1"/>
            <p:cNvGrpSpPr/>
            <p:nvPr/>
          </p:nvGrpSpPr>
          <p:grpSpPr>
            <a:xfrm>
              <a:off x="5377689" y="1222082"/>
              <a:ext cx="1478114" cy="4866149"/>
              <a:chOff x="5377689" y="1222082"/>
              <a:chExt cx="1478114" cy="4866149"/>
            </a:xfrm>
          </p:grpSpPr>
          <p:sp>
            <p:nvSpPr>
              <p:cNvPr id="90" name="Rectangle 98"/>
              <p:cNvSpPr/>
              <p:nvPr/>
            </p:nvSpPr>
            <p:spPr bwMode="auto">
              <a:xfrm>
                <a:off x="5774205" y="2164587"/>
                <a:ext cx="1081598" cy="778501"/>
              </a:xfrm>
              <a:prstGeom prst="rect">
                <a:avLst/>
              </a:prstGeom>
              <a:solidFill>
                <a:srgbClr val="C5D7E5"/>
              </a:solidFill>
              <a:ln w="9525">
                <a:noFill/>
                <a:miter lim="800000"/>
              </a:ln>
            </p:spPr>
            <p:txBody>
              <a:bodyPr anchor="ctr"/>
              <a:lstStyle/>
              <a:p>
                <a:pPr algn="ctr"/>
                <a:endParaRPr/>
              </a:p>
            </p:txBody>
          </p:sp>
          <p:sp>
            <p:nvSpPr>
              <p:cNvPr id="91" name="Rectangle 99"/>
              <p:cNvSpPr/>
              <p:nvPr/>
            </p:nvSpPr>
            <p:spPr bwMode="auto">
              <a:xfrm>
                <a:off x="6316041" y="2164587"/>
                <a:ext cx="539761" cy="778501"/>
              </a:xfrm>
              <a:prstGeom prst="rect">
                <a:avLst/>
              </a:prstGeom>
              <a:solidFill>
                <a:schemeClr val="tx1">
                  <a:lumMod val="95000"/>
                  <a:lumOff val="5000"/>
                  <a:alpha val="10000"/>
                </a:schemeClr>
              </a:solidFill>
              <a:ln>
                <a:noFill/>
              </a:ln>
            </p:spPr>
            <p:txBody>
              <a:bodyPr anchor="ctr"/>
              <a:lstStyle/>
              <a:p>
                <a:pPr algn="ctr"/>
                <a:endParaRPr/>
              </a:p>
            </p:txBody>
          </p:sp>
          <p:sp>
            <p:nvSpPr>
              <p:cNvPr id="92" name="Freeform: Shape 101"/>
              <p:cNvSpPr/>
              <p:nvPr/>
            </p:nvSpPr>
            <p:spPr bwMode="auto">
              <a:xfrm>
                <a:off x="5576985" y="1222082"/>
                <a:ext cx="1079520" cy="683005"/>
              </a:xfrm>
              <a:custGeom>
                <a:avLst/>
                <a:gdLst>
                  <a:gd name="T0" fmla="*/ 218 w 218"/>
                  <a:gd name="T1" fmla="*/ 139 h 139"/>
                  <a:gd name="T2" fmla="*/ 0 w 218"/>
                  <a:gd name="T3" fmla="*/ 139 h 139"/>
                  <a:gd name="T4" fmla="*/ 0 w 218"/>
                  <a:gd name="T5" fmla="*/ 109 h 139"/>
                  <a:gd name="T6" fmla="*/ 109 w 218"/>
                  <a:gd name="T7" fmla="*/ 0 h 139"/>
                  <a:gd name="T8" fmla="*/ 109 w 218"/>
                  <a:gd name="T9" fmla="*/ 0 h 139"/>
                  <a:gd name="T10" fmla="*/ 218 w 218"/>
                  <a:gd name="T11" fmla="*/ 109 h 139"/>
                  <a:gd name="T12" fmla="*/ 218 w 218"/>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218" h="139">
                    <a:moveTo>
                      <a:pt x="218" y="139"/>
                    </a:moveTo>
                    <a:cubicBezTo>
                      <a:pt x="0" y="139"/>
                      <a:pt x="0" y="139"/>
                      <a:pt x="0" y="139"/>
                    </a:cubicBezTo>
                    <a:cubicBezTo>
                      <a:pt x="0" y="109"/>
                      <a:pt x="0" y="109"/>
                      <a:pt x="0" y="109"/>
                    </a:cubicBezTo>
                    <a:cubicBezTo>
                      <a:pt x="0" y="49"/>
                      <a:pt x="49" y="0"/>
                      <a:pt x="109" y="0"/>
                    </a:cubicBezTo>
                    <a:cubicBezTo>
                      <a:pt x="109" y="0"/>
                      <a:pt x="109" y="0"/>
                      <a:pt x="109" y="0"/>
                    </a:cubicBezTo>
                    <a:cubicBezTo>
                      <a:pt x="169" y="0"/>
                      <a:pt x="218" y="49"/>
                      <a:pt x="218" y="109"/>
                    </a:cubicBezTo>
                    <a:lnTo>
                      <a:pt x="218" y="139"/>
                    </a:lnTo>
                    <a:close/>
                  </a:path>
                </a:pathLst>
              </a:custGeom>
              <a:solidFill>
                <a:schemeClr val="bg1">
                  <a:lumMod val="95000"/>
                </a:schemeClr>
              </a:solidFill>
              <a:ln>
                <a:noFill/>
              </a:ln>
            </p:spPr>
            <p:txBody>
              <a:bodyPr anchor="ctr"/>
              <a:lstStyle/>
              <a:p>
                <a:pPr algn="ctr"/>
                <a:endParaRPr/>
              </a:p>
            </p:txBody>
          </p:sp>
          <p:sp>
            <p:nvSpPr>
              <p:cNvPr id="93" name="Rectangle 102"/>
              <p:cNvSpPr/>
              <p:nvPr/>
            </p:nvSpPr>
            <p:spPr bwMode="auto">
              <a:xfrm>
                <a:off x="5576985" y="1851112"/>
                <a:ext cx="1079520" cy="244968"/>
              </a:xfrm>
              <a:prstGeom prst="rect">
                <a:avLst/>
              </a:prstGeom>
              <a:solidFill>
                <a:srgbClr val="DEB9BF"/>
              </a:solidFill>
              <a:ln>
                <a:noFill/>
              </a:ln>
            </p:spPr>
            <p:txBody>
              <a:bodyPr anchor="ctr"/>
              <a:lstStyle/>
              <a:p>
                <a:pPr algn="ctr"/>
                <a:endParaRPr/>
              </a:p>
            </p:txBody>
          </p:sp>
          <p:sp>
            <p:nvSpPr>
              <p:cNvPr id="94" name="Freeform: Shape 103"/>
              <p:cNvSpPr/>
              <p:nvPr/>
            </p:nvSpPr>
            <p:spPr bwMode="auto">
              <a:xfrm>
                <a:off x="6116744" y="1222082"/>
                <a:ext cx="539761" cy="869845"/>
              </a:xfrm>
              <a:custGeom>
                <a:avLst/>
                <a:gdLst>
                  <a:gd name="T0" fmla="*/ 0 w 109"/>
                  <a:gd name="T1" fmla="*/ 0 h 177"/>
                  <a:gd name="T2" fmla="*/ 0 w 109"/>
                  <a:gd name="T3" fmla="*/ 177 h 177"/>
                  <a:gd name="T4" fmla="*/ 109 w 109"/>
                  <a:gd name="T5" fmla="*/ 177 h 177"/>
                  <a:gd name="T6" fmla="*/ 109 w 109"/>
                  <a:gd name="T7" fmla="*/ 139 h 177"/>
                  <a:gd name="T8" fmla="*/ 109 w 109"/>
                  <a:gd name="T9" fmla="*/ 128 h 177"/>
                  <a:gd name="T10" fmla="*/ 109 w 109"/>
                  <a:gd name="T11" fmla="*/ 109 h 177"/>
                  <a:gd name="T12" fmla="*/ 0 w 109"/>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109" h="177">
                    <a:moveTo>
                      <a:pt x="0" y="0"/>
                    </a:moveTo>
                    <a:cubicBezTo>
                      <a:pt x="0" y="177"/>
                      <a:pt x="0" y="177"/>
                      <a:pt x="0" y="177"/>
                    </a:cubicBezTo>
                    <a:cubicBezTo>
                      <a:pt x="109" y="177"/>
                      <a:pt x="109" y="177"/>
                      <a:pt x="109" y="177"/>
                    </a:cubicBezTo>
                    <a:cubicBezTo>
                      <a:pt x="109" y="139"/>
                      <a:pt x="109" y="139"/>
                      <a:pt x="109" y="139"/>
                    </a:cubicBezTo>
                    <a:cubicBezTo>
                      <a:pt x="109" y="128"/>
                      <a:pt x="109" y="128"/>
                      <a:pt x="109" y="128"/>
                    </a:cubicBezTo>
                    <a:cubicBezTo>
                      <a:pt x="109" y="109"/>
                      <a:pt x="109" y="109"/>
                      <a:pt x="109" y="109"/>
                    </a:cubicBezTo>
                    <a:cubicBezTo>
                      <a:pt x="109" y="49"/>
                      <a:pt x="60" y="0"/>
                      <a:pt x="0" y="0"/>
                    </a:cubicBezTo>
                    <a:close/>
                  </a:path>
                </a:pathLst>
              </a:custGeom>
              <a:solidFill>
                <a:schemeClr val="tx1">
                  <a:lumMod val="95000"/>
                  <a:lumOff val="5000"/>
                  <a:alpha val="10000"/>
                </a:schemeClr>
              </a:solidFill>
              <a:ln>
                <a:noFill/>
              </a:ln>
            </p:spPr>
            <p:txBody>
              <a:bodyPr anchor="ctr"/>
              <a:lstStyle/>
              <a:p>
                <a:pPr algn="ctr"/>
                <a:endParaRPr/>
              </a:p>
            </p:txBody>
          </p:sp>
          <p:sp>
            <p:nvSpPr>
              <p:cNvPr id="95" name="Rectangle 105"/>
              <p:cNvSpPr/>
              <p:nvPr/>
            </p:nvSpPr>
            <p:spPr bwMode="auto">
              <a:xfrm>
                <a:off x="5377689" y="3011596"/>
                <a:ext cx="1081598" cy="776424"/>
              </a:xfrm>
              <a:prstGeom prst="rect">
                <a:avLst/>
              </a:prstGeom>
              <a:solidFill>
                <a:srgbClr val="DEB9BF"/>
              </a:solidFill>
              <a:ln>
                <a:noFill/>
              </a:ln>
            </p:spPr>
            <p:txBody>
              <a:bodyPr anchor="ctr"/>
              <a:lstStyle/>
              <a:p>
                <a:pPr algn="ctr"/>
                <a:endParaRPr/>
              </a:p>
            </p:txBody>
          </p:sp>
          <p:sp>
            <p:nvSpPr>
              <p:cNvPr id="96" name="Rectangle 106"/>
              <p:cNvSpPr/>
              <p:nvPr/>
            </p:nvSpPr>
            <p:spPr bwMode="auto">
              <a:xfrm>
                <a:off x="5919526" y="3011596"/>
                <a:ext cx="539761" cy="776424"/>
              </a:xfrm>
              <a:prstGeom prst="rect">
                <a:avLst/>
              </a:prstGeom>
              <a:solidFill>
                <a:schemeClr val="tx1">
                  <a:lumMod val="95000"/>
                  <a:lumOff val="5000"/>
                  <a:alpha val="10000"/>
                </a:schemeClr>
              </a:solidFill>
              <a:ln>
                <a:noFill/>
              </a:ln>
            </p:spPr>
            <p:txBody>
              <a:bodyPr anchor="ctr"/>
              <a:lstStyle/>
              <a:p>
                <a:pPr algn="ctr"/>
                <a:endParaRPr/>
              </a:p>
            </p:txBody>
          </p:sp>
          <p:sp>
            <p:nvSpPr>
              <p:cNvPr id="97" name="Rectangle 108"/>
              <p:cNvSpPr/>
              <p:nvPr/>
            </p:nvSpPr>
            <p:spPr bwMode="auto">
              <a:xfrm>
                <a:off x="5576985" y="3856529"/>
                <a:ext cx="1079520" cy="776424"/>
              </a:xfrm>
              <a:prstGeom prst="rect">
                <a:avLst/>
              </a:prstGeom>
              <a:solidFill>
                <a:srgbClr val="C5D7E5"/>
              </a:solidFill>
              <a:ln>
                <a:noFill/>
              </a:ln>
            </p:spPr>
            <p:txBody>
              <a:bodyPr anchor="ctr"/>
              <a:lstStyle/>
              <a:p>
                <a:pPr algn="ctr"/>
                <a:endParaRPr/>
              </a:p>
            </p:txBody>
          </p:sp>
          <p:sp>
            <p:nvSpPr>
              <p:cNvPr id="98" name="Rectangle 109"/>
              <p:cNvSpPr/>
              <p:nvPr/>
            </p:nvSpPr>
            <p:spPr bwMode="auto">
              <a:xfrm>
                <a:off x="6116744" y="3856529"/>
                <a:ext cx="539761" cy="776424"/>
              </a:xfrm>
              <a:prstGeom prst="rect">
                <a:avLst/>
              </a:prstGeom>
              <a:solidFill>
                <a:srgbClr val="C5D7E5"/>
              </a:solidFill>
              <a:ln>
                <a:noFill/>
              </a:ln>
            </p:spPr>
            <p:txBody>
              <a:bodyPr anchor="ctr"/>
              <a:lstStyle/>
              <a:p>
                <a:pPr algn="ctr"/>
                <a:endParaRPr/>
              </a:p>
            </p:txBody>
          </p:sp>
          <p:sp>
            <p:nvSpPr>
              <p:cNvPr id="99" name="Rectangle 111"/>
              <p:cNvSpPr/>
              <p:nvPr/>
            </p:nvSpPr>
            <p:spPr bwMode="auto">
              <a:xfrm>
                <a:off x="5576985" y="4703538"/>
                <a:ext cx="1079520" cy="776424"/>
              </a:xfrm>
              <a:prstGeom prst="rect">
                <a:avLst/>
              </a:prstGeom>
              <a:solidFill>
                <a:srgbClr val="DEB9BF"/>
              </a:solidFill>
              <a:ln>
                <a:noFill/>
              </a:ln>
            </p:spPr>
            <p:txBody>
              <a:bodyPr anchor="ctr"/>
              <a:lstStyle/>
              <a:p>
                <a:pPr algn="ctr"/>
                <a:endParaRPr/>
              </a:p>
            </p:txBody>
          </p:sp>
          <p:sp>
            <p:nvSpPr>
              <p:cNvPr id="100" name="Rectangle 112"/>
              <p:cNvSpPr/>
              <p:nvPr/>
            </p:nvSpPr>
            <p:spPr bwMode="auto">
              <a:xfrm>
                <a:off x="6116744" y="4703538"/>
                <a:ext cx="539761" cy="776424"/>
              </a:xfrm>
              <a:prstGeom prst="rect">
                <a:avLst/>
              </a:prstGeom>
              <a:solidFill>
                <a:srgbClr val="DEB9BF"/>
              </a:solidFill>
              <a:ln>
                <a:noFill/>
              </a:ln>
            </p:spPr>
            <p:txBody>
              <a:bodyPr anchor="ctr"/>
              <a:lstStyle/>
              <a:p>
                <a:pPr algn="ctr"/>
                <a:endParaRPr/>
              </a:p>
            </p:txBody>
          </p:sp>
          <p:sp>
            <p:nvSpPr>
              <p:cNvPr id="101" name="Freeform: Shape 114"/>
              <p:cNvSpPr/>
              <p:nvPr/>
            </p:nvSpPr>
            <p:spPr bwMode="auto">
              <a:xfrm>
                <a:off x="5576985" y="5546394"/>
                <a:ext cx="1079520" cy="541837"/>
              </a:xfrm>
              <a:custGeom>
                <a:avLst/>
                <a:gdLst>
                  <a:gd name="T0" fmla="*/ 260 w 520"/>
                  <a:gd name="T1" fmla="*/ 261 h 261"/>
                  <a:gd name="T2" fmla="*/ 0 w 520"/>
                  <a:gd name="T3" fmla="*/ 0 h 261"/>
                  <a:gd name="T4" fmla="*/ 520 w 520"/>
                  <a:gd name="T5" fmla="*/ 0 h 261"/>
                  <a:gd name="T6" fmla="*/ 260 w 520"/>
                  <a:gd name="T7" fmla="*/ 261 h 261"/>
                </a:gdLst>
                <a:ahLst/>
                <a:cxnLst>
                  <a:cxn ang="0">
                    <a:pos x="T0" y="T1"/>
                  </a:cxn>
                  <a:cxn ang="0">
                    <a:pos x="T2" y="T3"/>
                  </a:cxn>
                  <a:cxn ang="0">
                    <a:pos x="T4" y="T5"/>
                  </a:cxn>
                  <a:cxn ang="0">
                    <a:pos x="T6" y="T7"/>
                  </a:cxn>
                </a:cxnLst>
                <a:rect l="0" t="0" r="r" b="b"/>
                <a:pathLst>
                  <a:path w="520" h="261">
                    <a:moveTo>
                      <a:pt x="260" y="261"/>
                    </a:moveTo>
                    <a:lnTo>
                      <a:pt x="0" y="0"/>
                    </a:lnTo>
                    <a:lnTo>
                      <a:pt x="520" y="0"/>
                    </a:lnTo>
                    <a:lnTo>
                      <a:pt x="260" y="261"/>
                    </a:lnTo>
                    <a:close/>
                  </a:path>
                </a:pathLst>
              </a:custGeom>
              <a:solidFill>
                <a:srgbClr val="C5D7E5"/>
              </a:solidFill>
              <a:ln>
                <a:noFill/>
              </a:ln>
            </p:spPr>
            <p:txBody>
              <a:bodyPr anchor="ctr"/>
              <a:lstStyle/>
              <a:p>
                <a:pPr algn="ctr"/>
                <a:endParaRPr/>
              </a:p>
            </p:txBody>
          </p:sp>
          <p:sp>
            <p:nvSpPr>
              <p:cNvPr id="102" name="Freeform: Shape 115"/>
              <p:cNvSpPr/>
              <p:nvPr/>
            </p:nvSpPr>
            <p:spPr bwMode="auto">
              <a:xfrm>
                <a:off x="5958969" y="5926302"/>
                <a:ext cx="315552" cy="161928"/>
              </a:xfrm>
              <a:custGeom>
                <a:avLst/>
                <a:gdLst>
                  <a:gd name="T0" fmla="*/ 76 w 152"/>
                  <a:gd name="T1" fmla="*/ 78 h 78"/>
                  <a:gd name="T2" fmla="*/ 152 w 152"/>
                  <a:gd name="T3" fmla="*/ 0 h 78"/>
                  <a:gd name="T4" fmla="*/ 0 w 152"/>
                  <a:gd name="T5" fmla="*/ 0 h 78"/>
                  <a:gd name="T6" fmla="*/ 0 w 152"/>
                  <a:gd name="T7" fmla="*/ 0 h 78"/>
                  <a:gd name="T8" fmla="*/ 76 w 152"/>
                  <a:gd name="T9" fmla="*/ 78 h 78"/>
                </a:gdLst>
                <a:ahLst/>
                <a:cxnLst>
                  <a:cxn ang="0">
                    <a:pos x="T0" y="T1"/>
                  </a:cxn>
                  <a:cxn ang="0">
                    <a:pos x="T2" y="T3"/>
                  </a:cxn>
                  <a:cxn ang="0">
                    <a:pos x="T4" y="T5"/>
                  </a:cxn>
                  <a:cxn ang="0">
                    <a:pos x="T6" y="T7"/>
                  </a:cxn>
                  <a:cxn ang="0">
                    <a:pos x="T8" y="T9"/>
                  </a:cxn>
                </a:cxnLst>
                <a:rect l="0" t="0" r="r" b="b"/>
                <a:pathLst>
                  <a:path w="152" h="78">
                    <a:moveTo>
                      <a:pt x="76" y="78"/>
                    </a:moveTo>
                    <a:lnTo>
                      <a:pt x="152" y="0"/>
                    </a:lnTo>
                    <a:lnTo>
                      <a:pt x="0" y="0"/>
                    </a:lnTo>
                    <a:lnTo>
                      <a:pt x="0" y="0"/>
                    </a:lnTo>
                    <a:lnTo>
                      <a:pt x="76" y="78"/>
                    </a:lnTo>
                    <a:close/>
                  </a:path>
                </a:pathLst>
              </a:custGeom>
              <a:solidFill>
                <a:schemeClr val="bg1">
                  <a:lumMod val="65000"/>
                </a:schemeClr>
              </a:solidFill>
              <a:ln>
                <a:noFill/>
              </a:ln>
            </p:spPr>
            <p:txBody>
              <a:bodyPr anchor="ctr"/>
              <a:lstStyle/>
              <a:p>
                <a:pPr algn="ctr"/>
                <a:endParaRPr/>
              </a:p>
            </p:txBody>
          </p:sp>
          <p:sp>
            <p:nvSpPr>
              <p:cNvPr id="103" name="Freeform: Shape 116"/>
              <p:cNvSpPr/>
              <p:nvPr/>
            </p:nvSpPr>
            <p:spPr bwMode="auto">
              <a:xfrm>
                <a:off x="6116744" y="5546394"/>
                <a:ext cx="539761" cy="541837"/>
              </a:xfrm>
              <a:custGeom>
                <a:avLst/>
                <a:gdLst>
                  <a:gd name="T0" fmla="*/ 0 w 260"/>
                  <a:gd name="T1" fmla="*/ 261 h 261"/>
                  <a:gd name="T2" fmla="*/ 260 w 260"/>
                  <a:gd name="T3" fmla="*/ 0 h 261"/>
                  <a:gd name="T4" fmla="*/ 0 w 260"/>
                  <a:gd name="T5" fmla="*/ 0 h 261"/>
                  <a:gd name="T6" fmla="*/ 0 w 260"/>
                  <a:gd name="T7" fmla="*/ 261 h 261"/>
                </a:gdLst>
                <a:ahLst/>
                <a:cxnLst>
                  <a:cxn ang="0">
                    <a:pos x="T0" y="T1"/>
                  </a:cxn>
                  <a:cxn ang="0">
                    <a:pos x="T2" y="T3"/>
                  </a:cxn>
                  <a:cxn ang="0">
                    <a:pos x="T4" y="T5"/>
                  </a:cxn>
                  <a:cxn ang="0">
                    <a:pos x="T6" y="T7"/>
                  </a:cxn>
                </a:cxnLst>
                <a:rect l="0" t="0" r="r" b="b"/>
                <a:pathLst>
                  <a:path w="260" h="261">
                    <a:moveTo>
                      <a:pt x="0" y="261"/>
                    </a:moveTo>
                    <a:lnTo>
                      <a:pt x="260" y="0"/>
                    </a:lnTo>
                    <a:lnTo>
                      <a:pt x="0" y="0"/>
                    </a:lnTo>
                    <a:lnTo>
                      <a:pt x="0" y="261"/>
                    </a:lnTo>
                    <a:close/>
                  </a:path>
                </a:pathLst>
              </a:custGeom>
              <a:solidFill>
                <a:schemeClr val="tx1">
                  <a:lumMod val="95000"/>
                  <a:lumOff val="5000"/>
                  <a:alpha val="10000"/>
                </a:schemeClr>
              </a:solidFill>
              <a:ln>
                <a:noFill/>
              </a:ln>
            </p:spPr>
            <p:txBody>
              <a:bodyPr anchor="ctr"/>
              <a:lstStyle/>
              <a:p>
                <a:pPr algn="ctr"/>
                <a:endParaRPr/>
              </a:p>
            </p:txBody>
          </p:sp>
        </p:grpSp>
        <p:cxnSp>
          <p:nvCxnSpPr>
            <p:cNvPr id="104" name="Connector: Elbow 119"/>
            <p:cNvCxnSpPr/>
            <p:nvPr/>
          </p:nvCxnSpPr>
          <p:spPr>
            <a:xfrm flipV="1">
              <a:off x="7113141" y="2036369"/>
              <a:ext cx="734731" cy="514180"/>
            </a:xfrm>
            <a:prstGeom prst="bentConnector3">
              <a:avLst>
                <a:gd name="adj1" fmla="val 50000"/>
              </a:avLst>
            </a:prstGeom>
            <a:ln w="12700">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17"/>
            <p:cNvCxnSpPr/>
            <p:nvPr/>
          </p:nvCxnSpPr>
          <p:spPr>
            <a:xfrm rot="10800000">
              <a:off x="4211559" y="2036367"/>
              <a:ext cx="976485" cy="1323290"/>
            </a:xfrm>
            <a:prstGeom prst="bentConnector3">
              <a:avLst>
                <a:gd name="adj1" fmla="val 50000"/>
              </a:avLst>
            </a:prstGeom>
            <a:ln w="12700">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18"/>
            <p:cNvCxnSpPr/>
            <p:nvPr/>
          </p:nvCxnSpPr>
          <p:spPr>
            <a:xfrm rot="10800000">
              <a:off x="4211561" y="4723740"/>
              <a:ext cx="1166128" cy="347935"/>
            </a:xfrm>
            <a:prstGeom prst="bentConnector3">
              <a:avLst>
                <a:gd name="adj1" fmla="val 50000"/>
              </a:avLst>
            </a:prstGeom>
            <a:ln w="12700">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20"/>
            <p:cNvCxnSpPr/>
            <p:nvPr/>
          </p:nvCxnSpPr>
          <p:spPr>
            <a:xfrm>
              <a:off x="6848228" y="4227494"/>
              <a:ext cx="962785" cy="618720"/>
            </a:xfrm>
            <a:prstGeom prst="bentConnector3">
              <a:avLst>
                <a:gd name="adj1" fmla="val 50000"/>
              </a:avLst>
            </a:prstGeom>
            <a:ln w="12700">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108" name="Rectangle 107"/>
          <p:cNvSpPr/>
          <p:nvPr/>
        </p:nvSpPr>
        <p:spPr>
          <a:xfrm>
            <a:off x="198844" y="114957"/>
            <a:ext cx="2712356" cy="792268"/>
          </a:xfrm>
          <a:prstGeom prst="rect">
            <a:avLst/>
          </a:prstGeom>
          <a:solidFill>
            <a:schemeClr val="bg1">
              <a:alpha val="100000"/>
            </a:schemeClr>
          </a:solidFill>
          <a:ln w="0"/>
        </p:spPr>
        <p:txBody>
          <a:bodyPr anchor="ctr"/>
          <a:lstStyle/>
          <a:p>
            <a:pPr algn="ctr"/>
            <a:endParaRPr/>
          </a:p>
        </p:txBody>
      </p:sp>
      <p:sp>
        <p:nvSpPr>
          <p:cNvPr id="109" name="TextBox 108"/>
          <p:cNvSpPr txBox="1"/>
          <p:nvPr/>
        </p:nvSpPr>
        <p:spPr>
          <a:xfrm>
            <a:off x="198844" y="326941"/>
            <a:ext cx="1828800" cy="368300"/>
          </a:xfrm>
          <a:prstGeom prst="rect">
            <a:avLst/>
          </a:prstGeom>
          <a:ln w="12700">
            <a:prstDash val="solid"/>
            <a:miter lim="800000"/>
          </a:ln>
        </p:spPr>
        <p:txBody>
          <a:bodyPr>
            <a:spAutoFit/>
          </a:bodyPr>
          <a:lstStyle/>
          <a:p>
            <a:r>
              <a:rPr lang="zh-CN"/>
              <a:t>救助行动</a:t>
            </a:r>
            <a:endParaRPr/>
          </a:p>
        </p:txBody>
      </p:sp>
      <p:sp>
        <p:nvSpPr>
          <p:cNvPr id="110" name="椭圆 28"/>
          <p:cNvSpPr/>
          <p:nvPr/>
        </p:nvSpPr>
        <p:spPr>
          <a:xfrm>
            <a:off x="1296604" y="768616"/>
            <a:ext cx="952078" cy="952374"/>
          </a:xfrm>
          <a:prstGeom prst="ellipse">
            <a:avLst/>
          </a:prstGeom>
          <a:solidFill>
            <a:srgbClr val="DEB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1" name="组合 11"/>
          <p:cNvGrpSpPr/>
          <p:nvPr/>
        </p:nvGrpSpPr>
        <p:grpSpPr>
          <a:xfrm>
            <a:off x="639758" y="1081637"/>
            <a:ext cx="2265770" cy="1806461"/>
            <a:chOff x="4557142" y="1884941"/>
            <a:chExt cx="3021027" cy="2407874"/>
          </a:xfrm>
        </p:grpSpPr>
        <p:sp>
          <p:nvSpPr>
            <p:cNvPr id="112" name="矩形 16"/>
            <p:cNvSpPr/>
            <p:nvPr/>
          </p:nvSpPr>
          <p:spPr>
            <a:xfrm>
              <a:off x="4557142" y="2335715"/>
              <a:ext cx="3021028" cy="1957101"/>
            </a:xfrm>
            <a:prstGeom prst="rect">
              <a:avLst/>
            </a:prstGeom>
            <a:noFill/>
            <a:ln w="19050">
              <a:solidFill>
                <a:srgbClr val="DEB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2"/>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13" name="文本框 13"/>
            <p:cNvSpPr txBox="1"/>
            <p:nvPr/>
          </p:nvSpPr>
          <p:spPr>
            <a:xfrm>
              <a:off x="4936454" y="2768283"/>
              <a:ext cx="2277533" cy="372418"/>
            </a:xfrm>
            <a:prstGeom prst="rect">
              <a:avLst/>
            </a:prstGeom>
            <a:noFill/>
          </p:spPr>
          <p:txBody>
            <a:bodyPr wrap="square" rtlCol="0">
              <a:spAutoFit/>
            </a:bodyPr>
            <a:lstStyle/>
            <a:p>
              <a:pPr algn="ctr"/>
              <a:r>
                <a:rPr lang="zh-CN" sz="1200" b="1">
                  <a:solidFill>
                    <a:schemeClr val="tx1">
                      <a:lumMod val="65000"/>
                      <a:lumOff val="35000"/>
                      <a:alpha val="100000"/>
                    </a:schemeClr>
                  </a:solidFill>
                  <a:latin typeface="微软雅黑"/>
                  <a:ea typeface="微软雅黑"/>
                  <a:cs typeface="+mn-cs"/>
                  <a:sym typeface="字魂59号-创粗黑"/>
                </a:rPr>
                <a:t>实现业务功能</a:t>
              </a:r>
              <a:endParaRPr/>
            </a:p>
          </p:txBody>
        </p:sp>
        <p:sp>
          <p:nvSpPr>
            <p:cNvPr id="114" name="文本框 14"/>
            <p:cNvSpPr txBox="1"/>
            <p:nvPr/>
          </p:nvSpPr>
          <p:spPr>
            <a:xfrm>
              <a:off x="4970320" y="3098601"/>
              <a:ext cx="2243667" cy="1134183"/>
            </a:xfrm>
            <a:prstGeom prst="rect">
              <a:avLst/>
            </a:prstGeom>
            <a:noFill/>
          </p:spPr>
          <p:txBody>
            <a:bodyPr wrap="square" rtlCol="0">
              <a:spAutoFit/>
            </a:bodyPr>
            <a:lstStyle/>
            <a:p>
              <a:pPr algn="ctr" defTabSz="912495">
                <a:spcBef>
                  <a:spcPct val="20000"/>
                </a:spcBef>
                <a:defRPr sz="1800">
                  <a:solidFill>
                    <a:schemeClr val="tx1">
                      <a:alpha val="100000"/>
                    </a:schemeClr>
                  </a:solidFill>
                  <a:latin typeface="Calibri"/>
                  <a:ea typeface="Arial"/>
                  <a:cs typeface="+mn-cs"/>
                </a:defRPr>
              </a:pPr>
              <a:r>
                <a:rPr lang="zh-CN" sz="1000">
                  <a:solidFill>
                    <a:schemeClr val="tx1">
                      <a:lumMod val="65000"/>
                      <a:lumOff val="35000"/>
                      <a:alpha val="100000"/>
                    </a:schemeClr>
                  </a:solidFill>
                  <a:latin typeface="微软雅黑"/>
                  <a:ea typeface="微软雅黑"/>
                  <a:cs typeface="Arial"/>
                  <a:sym typeface="字魂59号-创粗黑"/>
                </a:rPr>
                <a:t>系统支持与救助行动相关的一系列业务功能，包括发布活动、活动管理、志愿者申请、申请处理、报名或退选志愿活动。</a:t>
              </a:r>
              <a:endParaRPr/>
            </a:p>
          </p:txBody>
        </p:sp>
        <p:sp>
          <p:nvSpPr>
            <p:cNvPr id="115" name="Freeform 15"/>
            <p:cNvSpPr>
              <a:spLocks noEditPoints="1"/>
            </p:cNvSpPr>
            <p:nvPr/>
          </p:nvSpPr>
          <p:spPr bwMode="auto">
            <a:xfrm>
              <a:off x="5871599" y="1884941"/>
              <a:ext cx="392112" cy="466725"/>
            </a:xfrm>
            <a:custGeom>
              <a:avLst/>
              <a:gdLst>
                <a:gd name="T0" fmla="*/ 323 w 671"/>
                <a:gd name="T1" fmla="*/ 326 h 798"/>
                <a:gd name="T2" fmla="*/ 323 w 671"/>
                <a:gd name="T3" fmla="*/ 798 h 798"/>
                <a:gd name="T4" fmla="*/ 671 w 671"/>
                <a:gd name="T5" fmla="*/ 675 h 798"/>
                <a:gd name="T6" fmla="*/ 671 w 671"/>
                <a:gd name="T7" fmla="*/ 203 h 798"/>
                <a:gd name="T8" fmla="*/ 323 w 671"/>
                <a:gd name="T9" fmla="*/ 326 h 798"/>
                <a:gd name="T10" fmla="*/ 292 w 671"/>
                <a:gd name="T11" fmla="*/ 356 h 798"/>
                <a:gd name="T12" fmla="*/ 292 w 671"/>
                <a:gd name="T13" fmla="*/ 422 h 798"/>
                <a:gd name="T14" fmla="*/ 228 w 671"/>
                <a:gd name="T15" fmla="*/ 391 h 798"/>
                <a:gd name="T16" fmla="*/ 228 w 671"/>
                <a:gd name="T17" fmla="*/ 320 h 798"/>
                <a:gd name="T18" fmla="*/ 292 w 671"/>
                <a:gd name="T19" fmla="*/ 356 h 798"/>
                <a:gd name="T20" fmla="*/ 577 w 671"/>
                <a:gd name="T21" fmla="*/ 152 h 798"/>
                <a:gd name="T22" fmla="*/ 559 w 671"/>
                <a:gd name="T23" fmla="*/ 143 h 798"/>
                <a:gd name="T24" fmla="*/ 224 w 671"/>
                <a:gd name="T25" fmla="*/ 260 h 798"/>
                <a:gd name="T26" fmla="*/ 214 w 671"/>
                <a:gd name="T27" fmla="*/ 269 h 798"/>
                <a:gd name="T28" fmla="*/ 214 w 671"/>
                <a:gd name="T29" fmla="*/ 748 h 798"/>
                <a:gd name="T30" fmla="*/ 305 w 671"/>
                <a:gd name="T31" fmla="*/ 797 h 798"/>
                <a:gd name="T32" fmla="*/ 305 w 671"/>
                <a:gd name="T33" fmla="*/ 326 h 798"/>
                <a:gd name="T34" fmla="*/ 231 w 671"/>
                <a:gd name="T35" fmla="*/ 287 h 798"/>
                <a:gd name="T36" fmla="*/ 232 w 671"/>
                <a:gd name="T37" fmla="*/ 286 h 798"/>
                <a:gd name="T38" fmla="*/ 568 w 671"/>
                <a:gd name="T39" fmla="*/ 170 h 798"/>
                <a:gd name="T40" fmla="*/ 577 w 671"/>
                <a:gd name="T41" fmla="*/ 152 h 798"/>
                <a:gd name="T42" fmla="*/ 78 w 671"/>
                <a:gd name="T43" fmla="*/ 216 h 798"/>
                <a:gd name="T44" fmla="*/ 78 w 671"/>
                <a:gd name="T45" fmla="*/ 281 h 798"/>
                <a:gd name="T46" fmla="*/ 14 w 671"/>
                <a:gd name="T47" fmla="*/ 250 h 798"/>
                <a:gd name="T48" fmla="*/ 14 w 671"/>
                <a:gd name="T49" fmla="*/ 180 h 798"/>
                <a:gd name="T50" fmla="*/ 78 w 671"/>
                <a:gd name="T51" fmla="*/ 216 h 798"/>
                <a:gd name="T52" fmla="*/ 363 w 671"/>
                <a:gd name="T53" fmla="*/ 11 h 798"/>
                <a:gd name="T54" fmla="*/ 346 w 671"/>
                <a:gd name="T55" fmla="*/ 2 h 798"/>
                <a:gd name="T56" fmla="*/ 10 w 671"/>
                <a:gd name="T57" fmla="*/ 119 h 798"/>
                <a:gd name="T58" fmla="*/ 0 w 671"/>
                <a:gd name="T59" fmla="*/ 128 h 798"/>
                <a:gd name="T60" fmla="*/ 0 w 671"/>
                <a:gd name="T61" fmla="*/ 608 h 798"/>
                <a:gd name="T62" fmla="*/ 92 w 671"/>
                <a:gd name="T63" fmla="*/ 656 h 798"/>
                <a:gd name="T64" fmla="*/ 92 w 671"/>
                <a:gd name="T65" fmla="*/ 186 h 798"/>
                <a:gd name="T66" fmla="*/ 17 w 671"/>
                <a:gd name="T67" fmla="*/ 146 h 798"/>
                <a:gd name="T68" fmla="*/ 18 w 671"/>
                <a:gd name="T69" fmla="*/ 146 h 798"/>
                <a:gd name="T70" fmla="*/ 354 w 671"/>
                <a:gd name="T71" fmla="*/ 29 h 798"/>
                <a:gd name="T72" fmla="*/ 363 w 671"/>
                <a:gd name="T73" fmla="*/ 11 h 798"/>
                <a:gd name="T74" fmla="*/ 185 w 671"/>
                <a:gd name="T75" fmla="*/ 290 h 798"/>
                <a:gd name="T76" fmla="*/ 185 w 671"/>
                <a:gd name="T77" fmla="*/ 355 h 798"/>
                <a:gd name="T78" fmla="*/ 121 w 671"/>
                <a:gd name="T79" fmla="*/ 324 h 798"/>
                <a:gd name="T80" fmla="*/ 121 w 671"/>
                <a:gd name="T81" fmla="*/ 254 h 798"/>
                <a:gd name="T82" fmla="*/ 185 w 671"/>
                <a:gd name="T83" fmla="*/ 290 h 798"/>
                <a:gd name="T84" fmla="*/ 470 w 671"/>
                <a:gd name="T85" fmla="*/ 85 h 798"/>
                <a:gd name="T86" fmla="*/ 453 w 671"/>
                <a:gd name="T87" fmla="*/ 76 h 798"/>
                <a:gd name="T88" fmla="*/ 117 w 671"/>
                <a:gd name="T89" fmla="*/ 193 h 798"/>
                <a:gd name="T90" fmla="*/ 107 w 671"/>
                <a:gd name="T91" fmla="*/ 202 h 798"/>
                <a:gd name="T92" fmla="*/ 107 w 671"/>
                <a:gd name="T93" fmla="*/ 682 h 798"/>
                <a:gd name="T94" fmla="*/ 199 w 671"/>
                <a:gd name="T95" fmla="*/ 730 h 798"/>
                <a:gd name="T96" fmla="*/ 199 w 671"/>
                <a:gd name="T97" fmla="*/ 260 h 798"/>
                <a:gd name="T98" fmla="*/ 124 w 671"/>
                <a:gd name="T99" fmla="*/ 220 h 798"/>
                <a:gd name="T100" fmla="*/ 125 w 671"/>
                <a:gd name="T101" fmla="*/ 219 h 798"/>
                <a:gd name="T102" fmla="*/ 461 w 671"/>
                <a:gd name="T103" fmla="*/ 103 h 798"/>
                <a:gd name="T104" fmla="*/ 470 w 671"/>
                <a:gd name="T105" fmla="*/ 85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1" h="798">
                  <a:moveTo>
                    <a:pt x="323" y="326"/>
                  </a:moveTo>
                  <a:lnTo>
                    <a:pt x="323" y="798"/>
                  </a:lnTo>
                  <a:lnTo>
                    <a:pt x="671" y="675"/>
                  </a:lnTo>
                  <a:lnTo>
                    <a:pt x="671" y="203"/>
                  </a:lnTo>
                  <a:lnTo>
                    <a:pt x="323" y="326"/>
                  </a:lnTo>
                  <a:close/>
                  <a:moveTo>
                    <a:pt x="292" y="356"/>
                  </a:moveTo>
                  <a:lnTo>
                    <a:pt x="292" y="422"/>
                  </a:lnTo>
                  <a:cubicBezTo>
                    <a:pt x="260" y="416"/>
                    <a:pt x="228" y="391"/>
                    <a:pt x="228" y="391"/>
                  </a:cubicBezTo>
                  <a:lnTo>
                    <a:pt x="228" y="320"/>
                  </a:lnTo>
                  <a:cubicBezTo>
                    <a:pt x="267" y="352"/>
                    <a:pt x="292" y="356"/>
                    <a:pt x="292" y="356"/>
                  </a:cubicBezTo>
                  <a:close/>
                  <a:moveTo>
                    <a:pt x="577" y="152"/>
                  </a:moveTo>
                  <a:cubicBezTo>
                    <a:pt x="575" y="145"/>
                    <a:pt x="567" y="141"/>
                    <a:pt x="559" y="143"/>
                  </a:cubicBezTo>
                  <a:lnTo>
                    <a:pt x="224" y="260"/>
                  </a:lnTo>
                  <a:cubicBezTo>
                    <a:pt x="219" y="261"/>
                    <a:pt x="215" y="265"/>
                    <a:pt x="214" y="269"/>
                  </a:cubicBezTo>
                  <a:lnTo>
                    <a:pt x="214" y="748"/>
                  </a:lnTo>
                  <a:cubicBezTo>
                    <a:pt x="226" y="772"/>
                    <a:pt x="275" y="797"/>
                    <a:pt x="305" y="797"/>
                  </a:cubicBezTo>
                  <a:lnTo>
                    <a:pt x="305" y="326"/>
                  </a:lnTo>
                  <a:cubicBezTo>
                    <a:pt x="289" y="324"/>
                    <a:pt x="253" y="305"/>
                    <a:pt x="231" y="287"/>
                  </a:cubicBezTo>
                  <a:cubicBezTo>
                    <a:pt x="231" y="286"/>
                    <a:pt x="232" y="286"/>
                    <a:pt x="232" y="286"/>
                  </a:cubicBezTo>
                  <a:lnTo>
                    <a:pt x="568" y="170"/>
                  </a:lnTo>
                  <a:cubicBezTo>
                    <a:pt x="575" y="167"/>
                    <a:pt x="579" y="159"/>
                    <a:pt x="577" y="152"/>
                  </a:cubicBezTo>
                  <a:close/>
                  <a:moveTo>
                    <a:pt x="78" y="216"/>
                  </a:moveTo>
                  <a:lnTo>
                    <a:pt x="78" y="281"/>
                  </a:lnTo>
                  <a:cubicBezTo>
                    <a:pt x="46" y="275"/>
                    <a:pt x="14" y="250"/>
                    <a:pt x="14" y="250"/>
                  </a:cubicBezTo>
                  <a:lnTo>
                    <a:pt x="14" y="180"/>
                  </a:lnTo>
                  <a:cubicBezTo>
                    <a:pt x="53" y="212"/>
                    <a:pt x="78" y="216"/>
                    <a:pt x="78" y="216"/>
                  </a:cubicBezTo>
                  <a:close/>
                  <a:moveTo>
                    <a:pt x="363" y="11"/>
                  </a:moveTo>
                  <a:cubicBezTo>
                    <a:pt x="361" y="4"/>
                    <a:pt x="353" y="0"/>
                    <a:pt x="346" y="2"/>
                  </a:cubicBezTo>
                  <a:lnTo>
                    <a:pt x="10" y="119"/>
                  </a:lnTo>
                  <a:cubicBezTo>
                    <a:pt x="5" y="121"/>
                    <a:pt x="2" y="124"/>
                    <a:pt x="0" y="128"/>
                  </a:cubicBezTo>
                  <a:lnTo>
                    <a:pt x="0" y="608"/>
                  </a:lnTo>
                  <a:cubicBezTo>
                    <a:pt x="12" y="631"/>
                    <a:pt x="61" y="656"/>
                    <a:pt x="92" y="656"/>
                  </a:cubicBezTo>
                  <a:lnTo>
                    <a:pt x="92" y="186"/>
                  </a:lnTo>
                  <a:cubicBezTo>
                    <a:pt x="76" y="183"/>
                    <a:pt x="40" y="164"/>
                    <a:pt x="17" y="146"/>
                  </a:cubicBezTo>
                  <a:cubicBezTo>
                    <a:pt x="18" y="146"/>
                    <a:pt x="18" y="146"/>
                    <a:pt x="18" y="146"/>
                  </a:cubicBezTo>
                  <a:lnTo>
                    <a:pt x="354" y="29"/>
                  </a:lnTo>
                  <a:cubicBezTo>
                    <a:pt x="362" y="26"/>
                    <a:pt x="366" y="19"/>
                    <a:pt x="363" y="11"/>
                  </a:cubicBezTo>
                  <a:close/>
                  <a:moveTo>
                    <a:pt x="185" y="290"/>
                  </a:moveTo>
                  <a:lnTo>
                    <a:pt x="185" y="355"/>
                  </a:lnTo>
                  <a:cubicBezTo>
                    <a:pt x="153" y="349"/>
                    <a:pt x="121" y="324"/>
                    <a:pt x="121" y="324"/>
                  </a:cubicBezTo>
                  <a:lnTo>
                    <a:pt x="121" y="254"/>
                  </a:lnTo>
                  <a:cubicBezTo>
                    <a:pt x="160" y="286"/>
                    <a:pt x="185" y="290"/>
                    <a:pt x="185" y="290"/>
                  </a:cubicBezTo>
                  <a:close/>
                  <a:moveTo>
                    <a:pt x="470" y="85"/>
                  </a:moveTo>
                  <a:cubicBezTo>
                    <a:pt x="468" y="78"/>
                    <a:pt x="460" y="74"/>
                    <a:pt x="453" y="76"/>
                  </a:cubicBezTo>
                  <a:lnTo>
                    <a:pt x="117" y="193"/>
                  </a:lnTo>
                  <a:cubicBezTo>
                    <a:pt x="112" y="195"/>
                    <a:pt x="108" y="198"/>
                    <a:pt x="107" y="202"/>
                  </a:cubicBezTo>
                  <a:lnTo>
                    <a:pt x="107" y="682"/>
                  </a:lnTo>
                  <a:cubicBezTo>
                    <a:pt x="119" y="705"/>
                    <a:pt x="168" y="730"/>
                    <a:pt x="199" y="730"/>
                  </a:cubicBezTo>
                  <a:lnTo>
                    <a:pt x="199" y="260"/>
                  </a:lnTo>
                  <a:cubicBezTo>
                    <a:pt x="183" y="257"/>
                    <a:pt x="146" y="238"/>
                    <a:pt x="124" y="220"/>
                  </a:cubicBezTo>
                  <a:cubicBezTo>
                    <a:pt x="125" y="220"/>
                    <a:pt x="125" y="220"/>
                    <a:pt x="125" y="219"/>
                  </a:cubicBezTo>
                  <a:lnTo>
                    <a:pt x="461" y="103"/>
                  </a:lnTo>
                  <a:cubicBezTo>
                    <a:pt x="469" y="100"/>
                    <a:pt x="473" y="93"/>
                    <a:pt x="470" y="85"/>
                  </a:cubicBezTo>
                  <a:close/>
                </a:path>
              </a:pathLst>
            </a:custGeom>
            <a:solidFill>
              <a:schemeClr val="bg1"/>
            </a:solidFill>
            <a:ln>
              <a:noFill/>
            </a:ln>
          </p:spPr>
          <p:txBody>
            <a:bodyPr/>
            <a:lstStyle/>
            <a:p>
              <a:endParaRPr lang="zh-CN" altLang="en-US" sz="1000">
                <a:solidFill>
                  <a:schemeClr val="tx2"/>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grpSp>
        <p:nvGrpSpPr>
          <p:cNvPr id="116" name="组合 18"/>
          <p:cNvGrpSpPr/>
          <p:nvPr/>
        </p:nvGrpSpPr>
        <p:grpSpPr>
          <a:xfrm>
            <a:off x="645430" y="2775339"/>
            <a:ext cx="2265770" cy="1834456"/>
            <a:chOff x="8156513" y="1847624"/>
            <a:chExt cx="3021027" cy="2445189"/>
          </a:xfrm>
        </p:grpSpPr>
        <p:sp>
          <p:nvSpPr>
            <p:cNvPr id="117" name="矩形 19"/>
            <p:cNvSpPr/>
            <p:nvPr/>
          </p:nvSpPr>
          <p:spPr>
            <a:xfrm>
              <a:off x="8156513" y="2335714"/>
              <a:ext cx="3021028" cy="1957101"/>
            </a:xfrm>
            <a:prstGeom prst="rect">
              <a:avLst/>
            </a:prstGeom>
            <a:noFill/>
            <a:ln w="19050">
              <a:solidFill>
                <a:srgbClr val="C5D7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2"/>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18" name="文本框 21"/>
            <p:cNvSpPr txBox="1"/>
            <p:nvPr/>
          </p:nvSpPr>
          <p:spPr>
            <a:xfrm>
              <a:off x="8528262" y="2690501"/>
              <a:ext cx="2277533" cy="372418"/>
            </a:xfrm>
            <a:prstGeom prst="rect">
              <a:avLst/>
            </a:prstGeom>
            <a:noFill/>
          </p:spPr>
          <p:txBody>
            <a:bodyPr wrap="square" rtlCol="0">
              <a:spAutoFit/>
            </a:bodyPr>
            <a:lstStyle/>
            <a:p>
              <a:pPr algn="ctr"/>
              <a:r>
                <a:rPr lang="zh-CN" sz="1200" b="1">
                  <a:solidFill>
                    <a:schemeClr val="tx1">
                      <a:lumMod val="65000"/>
                      <a:lumOff val="35000"/>
                      <a:alpha val="100000"/>
                    </a:schemeClr>
                  </a:solidFill>
                  <a:latin typeface="微软雅黑"/>
                  <a:ea typeface="微软雅黑"/>
                  <a:cs typeface="+mn-cs"/>
                  <a:sym typeface="字魂59号-创粗黑"/>
                </a:rPr>
                <a:t>实现多类别用户</a:t>
              </a:r>
              <a:endParaRPr/>
            </a:p>
          </p:txBody>
        </p:sp>
        <p:sp>
          <p:nvSpPr>
            <p:cNvPr id="119" name="文本框 22"/>
            <p:cNvSpPr txBox="1"/>
            <p:nvPr/>
          </p:nvSpPr>
          <p:spPr>
            <a:xfrm>
              <a:off x="8562129" y="3099391"/>
              <a:ext cx="2243666" cy="1134183"/>
            </a:xfrm>
            <a:prstGeom prst="rect">
              <a:avLst/>
            </a:prstGeom>
            <a:noFill/>
          </p:spPr>
          <p:txBody>
            <a:bodyPr wrap="square" rtlCol="0">
              <a:spAutoFit/>
            </a:bodyPr>
            <a:lstStyle/>
            <a:p>
              <a:pPr algn="ctr" defTabSz="912495">
                <a:spcBef>
                  <a:spcPct val="20000"/>
                </a:spcBef>
                <a:defRPr sz="1800">
                  <a:solidFill>
                    <a:schemeClr val="tx1">
                      <a:alpha val="100000"/>
                    </a:schemeClr>
                  </a:solidFill>
                  <a:latin typeface="Calibri"/>
                  <a:ea typeface="Arial"/>
                  <a:cs typeface="+mn-cs"/>
                </a:defRPr>
              </a:pPr>
              <a:r>
                <a:rPr lang="zh-CN" sz="1000">
                  <a:solidFill>
                    <a:schemeClr val="tx1">
                      <a:lumMod val="65000"/>
                      <a:lumOff val="35000"/>
                      <a:alpha val="100000"/>
                    </a:schemeClr>
                  </a:solidFill>
                  <a:latin typeface="微软雅黑"/>
                  <a:ea typeface="微软雅黑"/>
                  <a:cs typeface="Arial"/>
                  <a:sym typeface="字魂59号-创粗黑"/>
                </a:rPr>
                <a:t>用户身份有管理员、志愿者、普通用户，并且在权限上有所区分，高级用户可以对普通用户的申请进行审核。</a:t>
              </a:r>
              <a:endParaRPr/>
            </a:p>
          </p:txBody>
        </p:sp>
        <p:grpSp>
          <p:nvGrpSpPr>
            <p:cNvPr id="120" name="组合 19"/>
            <p:cNvGrpSpPr>
              <a:grpSpLocks noChangeAspect="1"/>
            </p:cNvGrpSpPr>
            <p:nvPr/>
          </p:nvGrpSpPr>
          <p:grpSpPr>
            <a:xfrm>
              <a:off x="9398496" y="1847624"/>
              <a:ext cx="509607" cy="509607"/>
              <a:chOff x="1437735" y="704204"/>
              <a:chExt cx="492531" cy="493274"/>
            </a:xfrm>
            <a:solidFill>
              <a:schemeClr val="bg1"/>
            </a:solidFill>
          </p:grpSpPr>
          <p:sp>
            <p:nvSpPr>
              <p:cNvPr id="121" name="饼形 24"/>
              <p:cNvSpPr/>
              <p:nvPr/>
            </p:nvSpPr>
            <p:spPr>
              <a:xfrm flipH="1">
                <a:off x="1483162" y="752095"/>
                <a:ext cx="447104" cy="445383"/>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2"/>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22" name="椭圆 34"/>
              <p:cNvSpPr>
                <a:spLocks noChangeAspect="1"/>
              </p:cNvSpPr>
              <p:nvPr/>
            </p:nvSpPr>
            <p:spPr>
              <a:xfrm>
                <a:off x="1437735" y="704204"/>
                <a:ext cx="222355" cy="222692"/>
              </a:xfrm>
              <a:custGeom>
                <a:avLst/>
                <a:gdLst/>
                <a:ahLst/>
                <a:cxnLst/>
                <a:rect l="l" t="t" r="r" b="b"/>
                <a:pathLst>
                  <a:path w="223200" h="223200">
                    <a:moveTo>
                      <a:pt x="223200" y="0"/>
                    </a:moveTo>
                    <a:lnTo>
                      <a:pt x="223200" y="223200"/>
                    </a:lnTo>
                    <a:lnTo>
                      <a:pt x="0" y="223200"/>
                    </a:lnTo>
                    <a:cubicBezTo>
                      <a:pt x="0" y="99930"/>
                      <a:pt x="99930" y="0"/>
                      <a:pt x="2232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chemeClr val="tx2"/>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childTnLst>
                                    <p:set>
                                      <p:cBhvr>
                                        <p:cTn id="6" dur="1" fill="hold">
                                          <p:stCondLst>
                                            <p:cond delay="0"/>
                                          </p:stCondLst>
                                        </p:cTn>
                                        <p:tgtEl>
                                          <p:spTgt spid="88"/>
                                        </p:tgtEl>
                                        <p:attrNameLst>
                                          <p:attrName>style.visibility</p:attrName>
                                        </p:attrNameLst>
                                      </p:cBhvr>
                                      <p:to>
                                        <p:strVal val="visible"/>
                                      </p:to>
                                    </p:set>
                                    <p:animEffect transition="in" filter="barn(inVertical)">
                                      <p:cBhvr>
                                        <p:cTn id="7" dur="500"/>
                                        <p:tgtEl>
                                          <p:spTgt spid="88"/>
                                        </p:tgtEl>
                                      </p:cBhvr>
                                    </p:animEffect>
                                  </p:childTnLst>
                                </p:cTn>
                              </p:par>
                            </p:childTnLst>
                          </p:cTn>
                        </p:par>
                        <p:par>
                          <p:cTn id="8" fill="hold">
                            <p:stCondLst>
                              <p:cond delay="500"/>
                            </p:stCondLst>
                            <p:childTnLst>
                              <p:par>
                                <p:cTn id="9" presetID="22" presetClass="entr" presetSubtype="4" fill="hold" nodeType="afterEffect">
                                  <p:childTnLst>
                                    <p:set>
                                      <p:cBhvr>
                                        <p:cTn id="10" dur="1" fill="hold">
                                          <p:stCondLst>
                                            <p:cond delay="0"/>
                                          </p:stCondLst>
                                        </p:cTn>
                                        <p:tgtEl>
                                          <p:spTgt spid="72"/>
                                        </p:tgtEl>
                                        <p:attrNameLst>
                                          <p:attrName>style.visibility</p:attrName>
                                        </p:attrNameLst>
                                      </p:cBhvr>
                                      <p:to>
                                        <p:strVal val="visible"/>
                                      </p:to>
                                    </p:set>
                                    <p:animEffect transition="in" filter="wipe(down)">
                                      <p:cBhvr>
                                        <p:cTn id="11" dur="500"/>
                                        <p:tgtEl>
                                          <p:spTgt spid="72"/>
                                        </p:tgtEl>
                                      </p:cBhvr>
                                    </p:animEffect>
                                  </p:childTnLst>
                                </p:cTn>
                              </p:par>
                            </p:childTnLst>
                          </p:cTn>
                        </p:par>
                        <p:par>
                          <p:cTn id="12" fill="hold">
                            <p:stCondLst>
                              <p:cond delay="500"/>
                            </p:stCondLst>
                            <p:childTnLst>
                              <p:par>
                                <p:cTn id="13" presetID="22" presetClass="entr" presetSubtype="4" fill="hold" nodeType="afterEffect">
                                  <p:childTnLst>
                                    <p:set>
                                      <p:cBhvr>
                                        <p:cTn id="14" dur="1" fill="hold">
                                          <p:stCondLst>
                                            <p:cond delay="0"/>
                                          </p:stCondLst>
                                        </p:cTn>
                                        <p:tgtEl>
                                          <p:spTgt spid="68"/>
                                        </p:tgtEl>
                                        <p:attrNameLst>
                                          <p:attrName>style.visibility</p:attrName>
                                        </p:attrNameLst>
                                      </p:cBhvr>
                                      <p:to>
                                        <p:strVal val="visible"/>
                                      </p:to>
                                    </p:set>
                                    <p:animEffect transition="in" filter="wipe(down)">
                                      <p:cBhvr>
                                        <p:cTn id="15" dur="500"/>
                                        <p:tgtEl>
                                          <p:spTgt spid="68"/>
                                        </p:tgtEl>
                                      </p:cBhvr>
                                    </p:animEffect>
                                  </p:childTnLst>
                                </p:cTn>
                              </p:par>
                            </p:childTnLst>
                          </p:cTn>
                        </p:par>
                        <p:par>
                          <p:cTn id="16" fill="hold">
                            <p:stCondLst>
                              <p:cond delay="500"/>
                            </p:stCondLst>
                            <p:childTnLst>
                              <p:par>
                                <p:cTn id="17" presetID="42" presetClass="entr" presetSubtype="0" fill="hold" nodeType="afterEffec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22" presetClass="entr" presetSubtype="4" fill="hold" nodeType="afterEffect">
                                  <p:childTnLst>
                                    <p:set>
                                      <p:cBhvr>
                                        <p:cTn id="24" dur="1" fill="hold">
                                          <p:stCondLst>
                                            <p:cond delay="0"/>
                                          </p:stCondLst>
                                        </p:cTn>
                                        <p:tgtEl>
                                          <p:spTgt spid="75"/>
                                        </p:tgtEl>
                                        <p:attrNameLst>
                                          <p:attrName>style.visibility</p:attrName>
                                        </p:attrNameLst>
                                      </p:cBhvr>
                                      <p:to>
                                        <p:strVal val="visible"/>
                                      </p:to>
                                    </p:set>
                                    <p:animEffect transition="in" filter="wipe(down)">
                                      <p:cBhvr>
                                        <p:cTn id="25" dur="500"/>
                                        <p:tgtEl>
                                          <p:spTgt spid="75"/>
                                        </p:tgtEl>
                                      </p:cBhvr>
                                    </p:animEffect>
                                  </p:childTnLst>
                                </p:cTn>
                              </p:par>
                            </p:childTnLst>
                          </p:cTn>
                        </p:par>
                        <p:par>
                          <p:cTn id="26" fill="hold">
                            <p:stCondLst>
                              <p:cond delay="500"/>
                            </p:stCondLst>
                            <p:childTnLst>
                              <p:par>
                                <p:cTn id="27" presetID="22" presetClass="entr" presetSubtype="4" fill="hold" nodeType="afterEffect">
                                  <p:childTnLst>
                                    <p:set>
                                      <p:cBhvr>
                                        <p:cTn id="28" dur="1" fill="hold">
                                          <p:stCondLst>
                                            <p:cond delay="0"/>
                                          </p:stCondLst>
                                        </p:cTn>
                                        <p:tgtEl>
                                          <p:spTgt spid="69"/>
                                        </p:tgtEl>
                                        <p:attrNameLst>
                                          <p:attrName>style.visibility</p:attrName>
                                        </p:attrNameLst>
                                      </p:cBhvr>
                                      <p:to>
                                        <p:strVal val="visible"/>
                                      </p:to>
                                    </p:set>
                                    <p:animEffect transition="in" filter="wipe(down)">
                                      <p:cBhvr>
                                        <p:cTn id="29" dur="500"/>
                                        <p:tgtEl>
                                          <p:spTgt spid="69"/>
                                        </p:tgtEl>
                                      </p:cBhvr>
                                    </p:animEffect>
                                  </p:childTnLst>
                                </p:cTn>
                              </p:par>
                            </p:childTnLst>
                          </p:cTn>
                        </p:par>
                        <p:par>
                          <p:cTn id="30" fill="hold">
                            <p:stCondLst>
                              <p:cond delay="500"/>
                            </p:stCondLst>
                            <p:childTnLst>
                              <p:par>
                                <p:cTn id="31" presetID="42" presetClass="entr" presetSubtype="0" fill="hold" nodeType="afterEffect">
                                  <p:childTnLst>
                                    <p:set>
                                      <p:cBhvr>
                                        <p:cTn id="32" dur="1" fill="hold">
                                          <p:stCondLst>
                                            <p:cond delay="0"/>
                                          </p:stCondLst>
                                        </p:cTn>
                                        <p:tgtEl>
                                          <p:spTgt spid="79"/>
                                        </p:tgtEl>
                                        <p:attrNameLst>
                                          <p:attrName>style.visibility</p:attrName>
                                        </p:attrNameLst>
                                      </p:cBhvr>
                                      <p:to>
                                        <p:strVal val="visible"/>
                                      </p:to>
                                    </p:set>
                                    <p:animEffect transition="in" filter="fade">
                                      <p:cBhvr>
                                        <p:cTn id="33" dur="1000"/>
                                        <p:tgtEl>
                                          <p:spTgt spid="79"/>
                                        </p:tgtEl>
                                      </p:cBhvr>
                                    </p:animEffect>
                                    <p:anim calcmode="lin" valueType="num">
                                      <p:cBhvr>
                                        <p:cTn id="34" dur="1000" fill="hold"/>
                                        <p:tgtEl>
                                          <p:spTgt spid="79"/>
                                        </p:tgtEl>
                                        <p:attrNameLst>
                                          <p:attrName>ppt_x</p:attrName>
                                        </p:attrNameLst>
                                      </p:cBhvr>
                                      <p:tavLst>
                                        <p:tav tm="0">
                                          <p:val>
                                            <p:strVal val="#ppt_x"/>
                                          </p:val>
                                        </p:tav>
                                        <p:tav tm="100000">
                                          <p:val>
                                            <p:strVal val="#ppt_x"/>
                                          </p:val>
                                        </p:tav>
                                      </p:tavLst>
                                    </p:anim>
                                    <p:anim calcmode="lin" valueType="num">
                                      <p:cBhvr>
                                        <p:cTn id="35" dur="1000" fill="hold"/>
                                        <p:tgtEl>
                                          <p:spTgt spid="79"/>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22" presetClass="entr" presetSubtype="4" fill="hold" nodeType="afterEffect">
                                  <p:childTnLst>
                                    <p:set>
                                      <p:cBhvr>
                                        <p:cTn id="38" dur="1" fill="hold">
                                          <p:stCondLst>
                                            <p:cond delay="0"/>
                                          </p:stCondLst>
                                        </p:cTn>
                                        <p:tgtEl>
                                          <p:spTgt spid="74"/>
                                        </p:tgtEl>
                                        <p:attrNameLst>
                                          <p:attrName>style.visibility</p:attrName>
                                        </p:attrNameLst>
                                      </p:cBhvr>
                                      <p:to>
                                        <p:strVal val="visible"/>
                                      </p:to>
                                    </p:set>
                                    <p:animEffect transition="in" filter="wipe(down)">
                                      <p:cBhvr>
                                        <p:cTn id="39" dur="500"/>
                                        <p:tgtEl>
                                          <p:spTgt spid="74"/>
                                        </p:tgtEl>
                                      </p:cBhvr>
                                    </p:animEffect>
                                  </p:childTnLst>
                                </p:cTn>
                              </p:par>
                            </p:childTnLst>
                          </p:cTn>
                        </p:par>
                        <p:par>
                          <p:cTn id="40" fill="hold">
                            <p:stCondLst>
                              <p:cond delay="500"/>
                            </p:stCondLst>
                            <p:childTnLst>
                              <p:par>
                                <p:cTn id="41" presetID="22" presetClass="entr" presetSubtype="4" fill="hold" nodeType="afterEffect">
                                  <p:childTnLst>
                                    <p:set>
                                      <p:cBhvr>
                                        <p:cTn id="42" dur="1" fill="hold">
                                          <p:stCondLst>
                                            <p:cond delay="0"/>
                                          </p:stCondLst>
                                        </p:cTn>
                                        <p:tgtEl>
                                          <p:spTgt spid="70"/>
                                        </p:tgtEl>
                                        <p:attrNameLst>
                                          <p:attrName>style.visibility</p:attrName>
                                        </p:attrNameLst>
                                      </p:cBhvr>
                                      <p:to>
                                        <p:strVal val="visible"/>
                                      </p:to>
                                    </p:set>
                                    <p:animEffect transition="in" filter="wipe(down)">
                                      <p:cBhvr>
                                        <p:cTn id="43" dur="500"/>
                                        <p:tgtEl>
                                          <p:spTgt spid="70"/>
                                        </p:tgtEl>
                                      </p:cBhvr>
                                    </p:animEffect>
                                  </p:childTnLst>
                                </p:cTn>
                              </p:par>
                            </p:childTnLst>
                          </p:cTn>
                        </p:par>
                        <p:par>
                          <p:cTn id="44" fill="hold">
                            <p:stCondLst>
                              <p:cond delay="500"/>
                            </p:stCondLst>
                            <p:childTnLst>
                              <p:par>
                                <p:cTn id="45" presetID="42" presetClass="entr" presetSubtype="0" fill="hold" nodeType="afterEffect">
                                  <p:childTnLst>
                                    <p:set>
                                      <p:cBhvr>
                                        <p:cTn id="46" dur="1" fill="hold">
                                          <p:stCondLst>
                                            <p:cond delay="0"/>
                                          </p:stCondLst>
                                        </p:cTn>
                                        <p:tgtEl>
                                          <p:spTgt spid="82"/>
                                        </p:tgtEl>
                                        <p:attrNameLst>
                                          <p:attrName>style.visibility</p:attrName>
                                        </p:attrNameLst>
                                      </p:cBhvr>
                                      <p:to>
                                        <p:strVal val="visible"/>
                                      </p:to>
                                    </p:set>
                                    <p:animEffect transition="in" filter="fade">
                                      <p:cBhvr>
                                        <p:cTn id="47" dur="1000"/>
                                        <p:tgtEl>
                                          <p:spTgt spid="82"/>
                                        </p:tgtEl>
                                      </p:cBhvr>
                                    </p:animEffect>
                                    <p:anim calcmode="lin" valueType="num">
                                      <p:cBhvr>
                                        <p:cTn id="48" dur="1000" fill="hold"/>
                                        <p:tgtEl>
                                          <p:spTgt spid="82"/>
                                        </p:tgtEl>
                                        <p:attrNameLst>
                                          <p:attrName>ppt_x</p:attrName>
                                        </p:attrNameLst>
                                      </p:cBhvr>
                                      <p:tavLst>
                                        <p:tav tm="0">
                                          <p:val>
                                            <p:strVal val="#ppt_x"/>
                                          </p:val>
                                        </p:tav>
                                        <p:tav tm="100000">
                                          <p:val>
                                            <p:strVal val="#ppt_x"/>
                                          </p:val>
                                        </p:tav>
                                      </p:tavLst>
                                    </p:anim>
                                    <p:anim calcmode="lin" valueType="num">
                                      <p:cBhvr>
                                        <p:cTn id="49" dur="1000" fill="hold"/>
                                        <p:tgtEl>
                                          <p:spTgt spid="82"/>
                                        </p:tgtEl>
                                        <p:attrNameLst>
                                          <p:attrName>ppt_y</p:attrName>
                                        </p:attrNameLst>
                                      </p:cBhvr>
                                      <p:tavLst>
                                        <p:tav tm="0">
                                          <p:val>
                                            <p:strVal val="#ppt_y+.1"/>
                                          </p:val>
                                        </p:tav>
                                        <p:tav tm="100000">
                                          <p:val>
                                            <p:strVal val="#ppt_y"/>
                                          </p:val>
                                        </p:tav>
                                      </p:tavLst>
                                    </p:anim>
                                  </p:childTnLst>
                                </p:cTn>
                              </p:par>
                            </p:childTnLst>
                          </p:cTn>
                        </p:par>
                        <p:par>
                          <p:cTn id="50" fill="hold">
                            <p:stCondLst>
                              <p:cond delay="500"/>
                            </p:stCondLst>
                            <p:childTnLst>
                              <p:par>
                                <p:cTn id="51" presetID="22" presetClass="entr" presetSubtype="4" fill="hold" nodeType="afterEffect">
                                  <p:childTnLst>
                                    <p:set>
                                      <p:cBhvr>
                                        <p:cTn id="52" dur="1" fill="hold">
                                          <p:stCondLst>
                                            <p:cond delay="0"/>
                                          </p:stCondLst>
                                        </p:cTn>
                                        <p:tgtEl>
                                          <p:spTgt spid="73"/>
                                        </p:tgtEl>
                                        <p:attrNameLst>
                                          <p:attrName>style.visibility</p:attrName>
                                        </p:attrNameLst>
                                      </p:cBhvr>
                                      <p:to>
                                        <p:strVal val="visible"/>
                                      </p:to>
                                    </p:set>
                                    <p:animEffect transition="in" filter="wipe(down)">
                                      <p:cBhvr>
                                        <p:cTn id="53" dur="500"/>
                                        <p:tgtEl>
                                          <p:spTgt spid="73"/>
                                        </p:tgtEl>
                                      </p:cBhvr>
                                    </p:animEffect>
                                  </p:childTnLst>
                                </p:cTn>
                              </p:par>
                            </p:childTnLst>
                          </p:cTn>
                        </p:par>
                        <p:par>
                          <p:cTn id="54" fill="hold">
                            <p:stCondLst>
                              <p:cond delay="500"/>
                            </p:stCondLst>
                            <p:childTnLst>
                              <p:par>
                                <p:cTn id="55" presetID="22" presetClass="entr" presetSubtype="4" fill="hold" nodeType="afterEffect">
                                  <p:childTnLst>
                                    <p:set>
                                      <p:cBhvr>
                                        <p:cTn id="56" dur="1" fill="hold">
                                          <p:stCondLst>
                                            <p:cond delay="0"/>
                                          </p:stCondLst>
                                        </p:cTn>
                                        <p:tgtEl>
                                          <p:spTgt spid="71"/>
                                        </p:tgtEl>
                                        <p:attrNameLst>
                                          <p:attrName>style.visibility</p:attrName>
                                        </p:attrNameLst>
                                      </p:cBhvr>
                                      <p:to>
                                        <p:strVal val="visible"/>
                                      </p:to>
                                    </p:set>
                                    <p:animEffect transition="in" filter="wipe(down)">
                                      <p:cBhvr>
                                        <p:cTn id="57" dur="500"/>
                                        <p:tgtEl>
                                          <p:spTgt spid="71"/>
                                        </p:tgtEl>
                                      </p:cBhvr>
                                    </p:animEffect>
                                  </p:childTnLst>
                                </p:cTn>
                              </p:par>
                            </p:childTnLst>
                          </p:cTn>
                        </p:par>
                        <p:par>
                          <p:cTn id="58" fill="hold">
                            <p:stCondLst>
                              <p:cond delay="500"/>
                            </p:stCondLst>
                            <p:childTnLst>
                              <p:par>
                                <p:cTn id="59" presetID="42" presetClass="entr" presetSubtype="0" fill="hold" nodeType="afterEffect">
                                  <p:childTnLst>
                                    <p:set>
                                      <p:cBhvr>
                                        <p:cTn id="60" dur="1" fill="hold">
                                          <p:stCondLst>
                                            <p:cond delay="0"/>
                                          </p:stCondLst>
                                        </p:cTn>
                                        <p:tgtEl>
                                          <p:spTgt spid="85"/>
                                        </p:tgtEl>
                                        <p:attrNameLst>
                                          <p:attrName>style.visibility</p:attrName>
                                        </p:attrNameLst>
                                      </p:cBhvr>
                                      <p:to>
                                        <p:strVal val="visible"/>
                                      </p:to>
                                    </p:set>
                                    <p:animEffect transition="in" filter="fade">
                                      <p:cBhvr>
                                        <p:cTn id="61" dur="1000"/>
                                        <p:tgtEl>
                                          <p:spTgt spid="85"/>
                                        </p:tgtEl>
                                      </p:cBhvr>
                                    </p:animEffect>
                                    <p:anim calcmode="lin" valueType="num">
                                      <p:cBhvr>
                                        <p:cTn id="62" dur="1000" fill="hold"/>
                                        <p:tgtEl>
                                          <p:spTgt spid="85"/>
                                        </p:tgtEl>
                                        <p:attrNameLst>
                                          <p:attrName>ppt_x</p:attrName>
                                        </p:attrNameLst>
                                      </p:cBhvr>
                                      <p:tavLst>
                                        <p:tav tm="0">
                                          <p:val>
                                            <p:strVal val="#ppt_x"/>
                                          </p:val>
                                        </p:tav>
                                        <p:tav tm="100000">
                                          <p:val>
                                            <p:strVal val="#ppt_x"/>
                                          </p:val>
                                        </p:tav>
                                      </p:tavLst>
                                    </p:anim>
                                    <p:anim calcmode="lin" valueType="num">
                                      <p:cBhvr>
                                        <p:cTn id="63"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a:picLocks noChangeAspect="1"/>
          </p:cNvPicPr>
          <p:nvPr/>
        </p:nvPicPr>
        <p:blipFill>
          <a:blip r:embed="rId2"/>
          <a:stretch>
            <a:fillRect/>
          </a:stretch>
        </p:blipFill>
        <p:spPr>
          <a:xfrm>
            <a:off x="0" y="0"/>
            <a:ext cx="8974521" cy="5145088"/>
          </a:xfrm>
          <a:prstGeom prst="rect">
            <a:avLst/>
          </a:prstGeom>
        </p:spPr>
      </p:pic>
      <p:sp>
        <p:nvSpPr>
          <p:cNvPr id="125" name="Rounded Rectangle 124"/>
          <p:cNvSpPr/>
          <p:nvPr/>
        </p:nvSpPr>
        <p:spPr>
          <a:xfrm>
            <a:off x="4996972" y="2303597"/>
            <a:ext cx="1601991" cy="409266"/>
          </a:xfrm>
          <a:prstGeom prst="roundRect">
            <a:avLst/>
          </a:prstGeom>
          <a:noFill/>
          <a:ln w="12700">
            <a:solidFill>
              <a:schemeClr val="accent1">
                <a:lumMod val="50000"/>
                <a:alpha val="100000"/>
              </a:schemeClr>
            </a:solidFill>
            <a:prstDash val="solid"/>
            <a:miter lim="800000"/>
          </a:ln>
        </p:spPr>
        <p:txBody>
          <a:bodyPr anchor="ctr"/>
          <a:lstStyle/>
          <a:p>
            <a:pPr algn="ctr"/>
            <a:endParaRPr/>
          </a:p>
        </p:txBody>
      </p:sp>
      <p:sp>
        <p:nvSpPr>
          <p:cNvPr id="126" name="Rounded Rectangle 125"/>
          <p:cNvSpPr/>
          <p:nvPr/>
        </p:nvSpPr>
        <p:spPr>
          <a:xfrm>
            <a:off x="138978" y="1503207"/>
            <a:ext cx="1601991" cy="1069337"/>
          </a:xfrm>
          <a:prstGeom prst="roundRect">
            <a:avLst/>
          </a:prstGeom>
          <a:noFill/>
          <a:ln w="12700">
            <a:solidFill>
              <a:schemeClr val="accent1">
                <a:lumMod val="50000"/>
                <a:alpha val="100000"/>
              </a:schemeClr>
            </a:solidFill>
            <a:prstDash val="solid"/>
            <a:miter lim="800000"/>
          </a:ln>
        </p:spPr>
        <p:txBody>
          <a:bodyPr anchor="ctr"/>
          <a:lstStyle/>
          <a:p>
            <a:pPr algn="ctr"/>
            <a:endParaRPr/>
          </a:p>
        </p:txBody>
      </p:sp>
      <p:sp>
        <p:nvSpPr>
          <p:cNvPr id="127" name="TextBox 126"/>
          <p:cNvSpPr txBox="1"/>
          <p:nvPr/>
        </p:nvSpPr>
        <p:spPr>
          <a:xfrm>
            <a:off x="5230839" y="2892163"/>
            <a:ext cx="2851150" cy="641350"/>
          </a:xfrm>
          <a:prstGeom prst="rect">
            <a:avLst/>
          </a:prstGeom>
          <a:solidFill>
            <a:schemeClr val="bg1">
              <a:alpha val="100000"/>
            </a:schemeClr>
          </a:solidFill>
          <a:ln w="12700">
            <a:prstDash val="solid"/>
            <a:miter lim="800000"/>
          </a:ln>
        </p:spPr>
        <p:txBody>
          <a:bodyPr>
            <a:spAutoFit/>
          </a:bodyPr>
          <a:lstStyle/>
          <a:p>
            <a:r>
              <a:rPr lang="zh-CN"/>
              <a:t>支持志愿者报名</a:t>
            </a:r>
            <a:r>
              <a:rPr lang="en-US"/>
              <a:t>/</a:t>
            </a:r>
            <a:r>
              <a:rPr lang="zh-CN"/>
              <a:t>退选活动，管理员删除活动。</a:t>
            </a:r>
            <a:endParaRPr/>
          </a:p>
        </p:txBody>
      </p:sp>
      <p:sp>
        <p:nvSpPr>
          <p:cNvPr id="128" name="TextBox 127"/>
          <p:cNvSpPr txBox="1"/>
          <p:nvPr/>
        </p:nvSpPr>
        <p:spPr>
          <a:xfrm>
            <a:off x="1944999" y="1580676"/>
            <a:ext cx="1676400" cy="1739900"/>
          </a:xfrm>
          <a:prstGeom prst="rect">
            <a:avLst/>
          </a:prstGeom>
          <a:solidFill>
            <a:schemeClr val="bg1">
              <a:alpha val="100000"/>
            </a:schemeClr>
          </a:solidFill>
          <a:ln w="12700">
            <a:prstDash val="solid"/>
            <a:miter lim="800000"/>
          </a:ln>
        </p:spPr>
        <p:txBody>
          <a:bodyPr>
            <a:spAutoFit/>
          </a:bodyPr>
          <a:lstStyle/>
          <a:p>
            <a:r>
              <a:rPr lang="zh-CN"/>
              <a:t>支持用户递交志愿者申请，管理员审批，管理员还可以发布活动和查看报名。</a:t>
            </a:r>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矩形 36"/>
          <p:cNvSpPr/>
          <p:nvPr/>
        </p:nvSpPr>
        <p:spPr>
          <a:xfrm>
            <a:off x="4152900" y="3808839"/>
            <a:ext cx="838200" cy="279400"/>
          </a:xfrm>
          <a:prstGeom prst="rect">
            <a:avLst/>
          </a:prstGeom>
        </p:spPr>
        <p:txBody>
          <a:bodyPr wrap="none" lIns="68571" tIns="34285" rIns="68571" bIns="34285">
            <a:spAutoFit/>
          </a:bodyPr>
          <a:lstStyle/>
          <a:p>
            <a:pPr lvl="0" algn="r"/>
            <a:r>
              <a:rPr lang="zh-CN" sz="1400">
                <a:solidFill>
                  <a:schemeClr val="tx1">
                    <a:lumMod val="75000"/>
                    <a:lumOff val="25000"/>
                    <a:alpha val="100000"/>
                  </a:schemeClr>
                </a:solidFill>
                <a:latin typeface="微软雅黑"/>
                <a:ea typeface="微软雅黑"/>
                <a:cs typeface="UKIJ Qolyazma"/>
                <a:sym typeface="字魂59号-创粗黑"/>
              </a:rPr>
              <a:t>图片管理</a:t>
            </a:r>
            <a:endParaRPr/>
          </a:p>
        </p:txBody>
      </p:sp>
      <p:sp>
        <p:nvSpPr>
          <p:cNvPr id="131" name="矩形 37"/>
          <p:cNvSpPr/>
          <p:nvPr/>
        </p:nvSpPr>
        <p:spPr>
          <a:xfrm>
            <a:off x="3622449" y="4126896"/>
            <a:ext cx="2188661" cy="615950"/>
          </a:xfrm>
          <a:prstGeom prst="rect">
            <a:avLst/>
          </a:prstGeom>
        </p:spPr>
        <p:txBody>
          <a:bodyPr wrap="square" lIns="68571" tIns="34285" rIns="68571" bIns="34285" anchor="ctr">
            <a:spAutoFit/>
          </a:bodyPr>
          <a:lstStyle/>
          <a:p>
            <a:pPr algn="ctr">
              <a:lnSpc>
                <a:spcPct val="150000"/>
              </a:lnSpc>
            </a:pPr>
            <a:r>
              <a:rPr lang="zh-CN" sz="1200">
                <a:solidFill>
                  <a:schemeClr val="tx1">
                    <a:lumMod val="50000"/>
                    <a:lumOff val="50000"/>
                    <a:alpha val="100000"/>
                  </a:schemeClr>
                </a:solidFill>
                <a:latin typeface="微软雅黑"/>
                <a:ea typeface="微软雅黑"/>
                <a:cs typeface="+mn-cs"/>
                <a:sym typeface="字魂59号-创粗黑"/>
              </a:rPr>
              <a:t>一只猫咪可以拥有多张图片，可以实现图片的切换，</a:t>
            </a:r>
            <a:endParaRPr/>
          </a:p>
        </p:txBody>
      </p:sp>
      <p:sp>
        <p:nvSpPr>
          <p:cNvPr id="132" name="矩形 38"/>
          <p:cNvSpPr/>
          <p:nvPr/>
        </p:nvSpPr>
        <p:spPr>
          <a:xfrm>
            <a:off x="7103018" y="1067603"/>
            <a:ext cx="1371600" cy="279400"/>
          </a:xfrm>
          <a:prstGeom prst="rect">
            <a:avLst/>
          </a:prstGeom>
        </p:spPr>
        <p:txBody>
          <a:bodyPr wrap="none" lIns="68571" tIns="34285" rIns="68571" bIns="34285">
            <a:spAutoFit/>
          </a:bodyPr>
          <a:lstStyle/>
          <a:p>
            <a:pPr lvl="0" algn="r"/>
            <a:r>
              <a:rPr lang="zh-CN" sz="1400">
                <a:solidFill>
                  <a:schemeClr val="tx1">
                    <a:lumMod val="75000"/>
                    <a:lumOff val="25000"/>
                    <a:alpha val="100000"/>
                  </a:schemeClr>
                </a:solidFill>
                <a:latin typeface="微软雅黑"/>
                <a:ea typeface="微软雅黑"/>
                <a:cs typeface="UKIJ Qolyazma"/>
                <a:sym typeface="字魂59号-创粗黑"/>
              </a:rPr>
              <a:t>管理员与志愿者</a:t>
            </a:r>
            <a:endParaRPr/>
          </a:p>
        </p:txBody>
      </p:sp>
      <p:sp>
        <p:nvSpPr>
          <p:cNvPr id="133" name="矩形 39"/>
          <p:cNvSpPr/>
          <p:nvPr/>
        </p:nvSpPr>
        <p:spPr>
          <a:xfrm>
            <a:off x="6558574" y="1782806"/>
            <a:ext cx="1797050" cy="273050"/>
          </a:xfrm>
          <a:prstGeom prst="rect">
            <a:avLst/>
          </a:prstGeom>
        </p:spPr>
        <p:txBody>
          <a:bodyPr wrap="square" lIns="68571" tIns="34285" rIns="68571" bIns="34285" anchor="ctr">
            <a:spAutoFit/>
          </a:bodyPr>
          <a:lstStyle/>
          <a:p>
            <a:pPr>
              <a:lnSpc>
                <a:spcPct val="150000"/>
              </a:lnSpc>
            </a:pPr>
            <a:endParaRPr lang="zh-CN" sz="900">
              <a:solidFill>
                <a:schemeClr val="bg1">
                  <a:lumMod val="50000"/>
                  <a:alpha val="100000"/>
                </a:schemeClr>
              </a:solidFill>
              <a:latin typeface="微软雅黑"/>
              <a:ea typeface="微软雅黑"/>
              <a:cs typeface="+mn-cs"/>
              <a:sym typeface="字魂59号-创粗黑"/>
            </a:endParaRPr>
          </a:p>
        </p:txBody>
      </p:sp>
      <p:sp>
        <p:nvSpPr>
          <p:cNvPr id="134" name="矩形 40"/>
          <p:cNvSpPr/>
          <p:nvPr/>
        </p:nvSpPr>
        <p:spPr>
          <a:xfrm>
            <a:off x="7515273" y="2340107"/>
            <a:ext cx="482600" cy="279400"/>
          </a:xfrm>
          <a:prstGeom prst="rect">
            <a:avLst/>
          </a:prstGeom>
        </p:spPr>
        <p:txBody>
          <a:bodyPr wrap="none" lIns="68571" tIns="34285" rIns="68571" bIns="34285">
            <a:spAutoFit/>
          </a:bodyPr>
          <a:lstStyle/>
          <a:p>
            <a:pPr lvl="0" algn="r"/>
            <a:r>
              <a:rPr lang="zh-CN" sz="1400">
                <a:solidFill>
                  <a:schemeClr val="tx1">
                    <a:lumMod val="75000"/>
                    <a:lumOff val="25000"/>
                    <a:alpha val="100000"/>
                  </a:schemeClr>
                </a:solidFill>
                <a:latin typeface="微软雅黑"/>
                <a:ea typeface="微软雅黑"/>
                <a:cs typeface="UKIJ Qolyazma"/>
                <a:sym typeface="字魂59号-创粗黑"/>
              </a:rPr>
              <a:t>用户</a:t>
            </a:r>
            <a:endParaRPr/>
          </a:p>
        </p:txBody>
      </p:sp>
      <p:sp>
        <p:nvSpPr>
          <p:cNvPr id="135" name="矩形 41"/>
          <p:cNvSpPr/>
          <p:nvPr/>
        </p:nvSpPr>
        <p:spPr>
          <a:xfrm>
            <a:off x="6579082" y="2653096"/>
            <a:ext cx="2288630" cy="342900"/>
          </a:xfrm>
          <a:prstGeom prst="rect">
            <a:avLst/>
          </a:prstGeom>
        </p:spPr>
        <p:txBody>
          <a:bodyPr wrap="square" lIns="68571" tIns="34285" rIns="68571" bIns="34285" anchor="ctr">
            <a:spAutoFit/>
          </a:bodyPr>
          <a:lstStyle/>
          <a:p>
            <a:pPr>
              <a:lnSpc>
                <a:spcPct val="150000"/>
              </a:lnSpc>
            </a:pPr>
            <a:r>
              <a:rPr lang="zh-CN" sz="1200">
                <a:solidFill>
                  <a:schemeClr val="bg1">
                    <a:lumMod val="50000"/>
                    <a:alpha val="100000"/>
                  </a:schemeClr>
                </a:solidFill>
                <a:latin typeface="微软雅黑"/>
                <a:ea typeface="微软雅黑"/>
                <a:cs typeface="+mn-cs"/>
                <a:sym typeface="字魂59号-创粗黑"/>
              </a:rPr>
              <a:t>用户可以查看猫咪详情，提供捐赠</a:t>
            </a:r>
            <a:endParaRPr/>
          </a:p>
        </p:txBody>
      </p:sp>
      <p:sp>
        <p:nvSpPr>
          <p:cNvPr id="136" name="矩形 42"/>
          <p:cNvSpPr/>
          <p:nvPr/>
        </p:nvSpPr>
        <p:spPr>
          <a:xfrm>
            <a:off x="7369718" y="3212406"/>
            <a:ext cx="838200" cy="279400"/>
          </a:xfrm>
          <a:prstGeom prst="rect">
            <a:avLst/>
          </a:prstGeom>
        </p:spPr>
        <p:txBody>
          <a:bodyPr wrap="none" lIns="68571" tIns="34285" rIns="68571" bIns="34285">
            <a:spAutoFit/>
          </a:bodyPr>
          <a:lstStyle/>
          <a:p>
            <a:pPr lvl="0" algn="r"/>
            <a:r>
              <a:rPr lang="zh-CN" sz="1400">
                <a:solidFill>
                  <a:schemeClr val="tx1">
                    <a:lumMod val="75000"/>
                    <a:lumOff val="25000"/>
                    <a:alpha val="100000"/>
                  </a:schemeClr>
                </a:solidFill>
                <a:latin typeface="微软雅黑"/>
                <a:ea typeface="微软雅黑"/>
                <a:cs typeface="UKIJ Qolyazma"/>
                <a:sym typeface="字魂59号-创粗黑"/>
              </a:rPr>
              <a:t>猫咪详情</a:t>
            </a:r>
            <a:endParaRPr/>
          </a:p>
        </p:txBody>
      </p:sp>
      <p:sp>
        <p:nvSpPr>
          <p:cNvPr id="137" name="矩形 43"/>
          <p:cNvSpPr/>
          <p:nvPr/>
        </p:nvSpPr>
        <p:spPr>
          <a:xfrm>
            <a:off x="6579082" y="3491806"/>
            <a:ext cx="2410257" cy="889000"/>
          </a:xfrm>
          <a:prstGeom prst="rect">
            <a:avLst/>
          </a:prstGeom>
        </p:spPr>
        <p:txBody>
          <a:bodyPr wrap="square" lIns="68571" tIns="34285" rIns="68571" bIns="34285" anchor="ctr">
            <a:spAutoFit/>
          </a:bodyPr>
          <a:lstStyle/>
          <a:p>
            <a:pPr>
              <a:lnSpc>
                <a:spcPct val="150000"/>
              </a:lnSpc>
            </a:pPr>
            <a:r>
              <a:rPr lang="zh-CN" sz="1200">
                <a:solidFill>
                  <a:schemeClr val="bg1">
                    <a:lumMod val="50000"/>
                    <a:alpha val="100000"/>
                  </a:schemeClr>
                </a:solidFill>
                <a:latin typeface="微软雅黑"/>
                <a:ea typeface="微软雅黑"/>
                <a:cs typeface="+mn-cs"/>
                <a:sym typeface="字魂59号-创粗黑"/>
              </a:rPr>
              <a:t>猫咪的姓名，性别，健康状况，描述等信息，接入了地图可以显示猫咪位置</a:t>
            </a:r>
            <a:endParaRPr/>
          </a:p>
        </p:txBody>
      </p:sp>
      <p:sp>
        <p:nvSpPr>
          <p:cNvPr id="138" name="矩形 44"/>
          <p:cNvSpPr/>
          <p:nvPr/>
        </p:nvSpPr>
        <p:spPr>
          <a:xfrm>
            <a:off x="889484" y="1067603"/>
            <a:ext cx="1061783" cy="279400"/>
          </a:xfrm>
          <a:prstGeom prst="rect">
            <a:avLst/>
          </a:prstGeom>
        </p:spPr>
        <p:txBody>
          <a:bodyPr wrap="square" lIns="68571" tIns="34285" rIns="68571" bIns="34285">
            <a:spAutoFit/>
          </a:bodyPr>
          <a:lstStyle/>
          <a:p>
            <a:pPr lvl="0" algn="r"/>
            <a:r>
              <a:rPr lang="zh-CN" sz="1400">
                <a:solidFill>
                  <a:schemeClr val="tx1">
                    <a:lumMod val="75000"/>
                    <a:lumOff val="25000"/>
                    <a:alpha val="100000"/>
                  </a:schemeClr>
                </a:solidFill>
                <a:latin typeface="微软雅黑"/>
                <a:ea typeface="微软雅黑"/>
                <a:cs typeface="UKIJ Qolyazma"/>
                <a:sym typeface="字魂59号-创粗黑"/>
              </a:rPr>
              <a:t>捐赠统计</a:t>
            </a:r>
            <a:endParaRPr/>
          </a:p>
        </p:txBody>
      </p:sp>
      <p:sp>
        <p:nvSpPr>
          <p:cNvPr id="139" name="矩形 45"/>
          <p:cNvSpPr/>
          <p:nvPr/>
        </p:nvSpPr>
        <p:spPr>
          <a:xfrm>
            <a:off x="431732" y="1347003"/>
            <a:ext cx="1977288" cy="889000"/>
          </a:xfrm>
          <a:prstGeom prst="rect">
            <a:avLst/>
          </a:prstGeom>
        </p:spPr>
        <p:txBody>
          <a:bodyPr wrap="square" lIns="68571" tIns="34285" rIns="68571" bIns="34285" anchor="ctr">
            <a:spAutoFit/>
          </a:bodyPr>
          <a:lstStyle/>
          <a:p>
            <a:pPr algn="just">
              <a:lnSpc>
                <a:spcPct val="150000"/>
              </a:lnSpc>
            </a:pPr>
            <a:r>
              <a:rPr lang="zh-CN" sz="1200">
                <a:solidFill>
                  <a:schemeClr val="bg1">
                    <a:lumMod val="50000"/>
                    <a:alpha val="100000"/>
                  </a:schemeClr>
                </a:solidFill>
                <a:latin typeface="微软雅黑"/>
                <a:ea typeface="微软雅黑"/>
                <a:cs typeface="+mn-cs"/>
                <a:sym typeface="字魂59号-创粗黑"/>
              </a:rPr>
              <a:t>对捐赠的用户进行了统计，可以导出图表的</a:t>
            </a:r>
            <a:r>
              <a:rPr lang="en-US" sz="1200">
                <a:solidFill>
                  <a:schemeClr val="bg1">
                    <a:lumMod val="50000"/>
                    <a:alpha val="100000"/>
                  </a:schemeClr>
                </a:solidFill>
                <a:latin typeface="微软雅黑"/>
                <a:ea typeface="微软雅黑"/>
                <a:cs typeface="+mn-cs"/>
                <a:sym typeface="字魂59号-创粗黑"/>
              </a:rPr>
              <a:t>PDF，</a:t>
            </a:r>
            <a:r>
              <a:rPr lang="zh-CN" sz="1200">
                <a:solidFill>
                  <a:schemeClr val="bg1">
                    <a:lumMod val="50000"/>
                    <a:alpha val="100000"/>
                  </a:schemeClr>
                </a:solidFill>
                <a:latin typeface="微软雅黑"/>
                <a:ea typeface="微软雅黑"/>
                <a:cs typeface="+mn-cs"/>
                <a:sym typeface="字魂59号-创粗黑"/>
              </a:rPr>
              <a:t>也可以导出捐赠数据的</a:t>
            </a:r>
            <a:r>
              <a:rPr lang="en-US" sz="1200">
                <a:solidFill>
                  <a:schemeClr val="bg1">
                    <a:lumMod val="50000"/>
                    <a:alpha val="100000"/>
                  </a:schemeClr>
                </a:solidFill>
                <a:latin typeface="微软雅黑"/>
                <a:ea typeface="微软雅黑"/>
                <a:cs typeface="+mn-cs"/>
                <a:sym typeface="字魂59号-创粗黑"/>
              </a:rPr>
              <a:t>EXCEL</a:t>
            </a:r>
            <a:endParaRPr/>
          </a:p>
        </p:txBody>
      </p:sp>
      <p:sp>
        <p:nvSpPr>
          <p:cNvPr id="140" name="矩形 46"/>
          <p:cNvSpPr/>
          <p:nvPr/>
        </p:nvSpPr>
        <p:spPr>
          <a:xfrm>
            <a:off x="1600684" y="2340107"/>
            <a:ext cx="127000" cy="247650"/>
          </a:xfrm>
          <a:prstGeom prst="rect">
            <a:avLst/>
          </a:prstGeom>
        </p:spPr>
        <p:txBody>
          <a:bodyPr wrap="none" lIns="68571" tIns="34285" rIns="68571" bIns="34285">
            <a:spAutoFit/>
          </a:bodyPr>
          <a:lstStyle/>
          <a:p>
            <a:pPr lvl="0" algn="r"/>
            <a:endParaRPr lang="zh-CN" sz="1200">
              <a:solidFill>
                <a:schemeClr val="tx1">
                  <a:lumMod val="75000"/>
                  <a:lumOff val="25000"/>
                  <a:alpha val="100000"/>
                </a:schemeClr>
              </a:solidFill>
              <a:latin typeface="微软雅黑"/>
              <a:ea typeface="微软雅黑"/>
              <a:cs typeface="UKIJ Qolyazma"/>
              <a:sym typeface="字魂59号-创粗黑"/>
            </a:endParaRPr>
          </a:p>
        </p:txBody>
      </p:sp>
      <p:sp>
        <p:nvSpPr>
          <p:cNvPr id="141" name="矩形 47"/>
          <p:cNvSpPr/>
          <p:nvPr/>
        </p:nvSpPr>
        <p:spPr>
          <a:xfrm>
            <a:off x="684580" y="2684846"/>
            <a:ext cx="1797050" cy="279400"/>
          </a:xfrm>
          <a:prstGeom prst="rect">
            <a:avLst/>
          </a:prstGeom>
        </p:spPr>
        <p:txBody>
          <a:bodyPr wrap="square" lIns="68571" tIns="34285" rIns="68571" bIns="34285" anchor="ctr">
            <a:spAutoFit/>
          </a:bodyPr>
          <a:lstStyle/>
          <a:p>
            <a:pPr>
              <a:lnSpc>
                <a:spcPct val="150000"/>
              </a:lnSpc>
            </a:pPr>
            <a:endParaRPr lang="zh-CN" sz="900">
              <a:solidFill>
                <a:schemeClr val="bg1">
                  <a:lumMod val="50000"/>
                  <a:alpha val="100000"/>
                </a:schemeClr>
              </a:solidFill>
              <a:latin typeface="微软雅黑"/>
              <a:ea typeface="微软雅黑"/>
              <a:cs typeface="+mn-cs"/>
              <a:sym typeface="字魂59号-创粗黑"/>
            </a:endParaRPr>
          </a:p>
        </p:txBody>
      </p:sp>
      <p:sp>
        <p:nvSpPr>
          <p:cNvPr id="142" name="矩形 48"/>
          <p:cNvSpPr/>
          <p:nvPr/>
        </p:nvSpPr>
        <p:spPr>
          <a:xfrm>
            <a:off x="1001276" y="3051493"/>
            <a:ext cx="949990" cy="279400"/>
          </a:xfrm>
          <a:prstGeom prst="rect">
            <a:avLst/>
          </a:prstGeom>
        </p:spPr>
        <p:txBody>
          <a:bodyPr wrap="square" lIns="68571" tIns="34285" rIns="68571" bIns="34285">
            <a:spAutoFit/>
          </a:bodyPr>
          <a:lstStyle/>
          <a:p>
            <a:pPr lvl="0" algn="r"/>
            <a:r>
              <a:rPr lang="zh-CN" sz="1400">
                <a:solidFill>
                  <a:schemeClr val="tx1">
                    <a:lumMod val="75000"/>
                    <a:lumOff val="25000"/>
                    <a:alpha val="100000"/>
                  </a:schemeClr>
                </a:solidFill>
                <a:latin typeface="微软雅黑"/>
                <a:ea typeface="微软雅黑"/>
                <a:cs typeface="UKIJ Qolyazma"/>
                <a:sym typeface="字魂59号-创粗黑"/>
              </a:rPr>
              <a:t>地址管理</a:t>
            </a:r>
            <a:endParaRPr/>
          </a:p>
        </p:txBody>
      </p:sp>
      <p:sp>
        <p:nvSpPr>
          <p:cNvPr id="143" name="矩形 49"/>
          <p:cNvSpPr/>
          <p:nvPr/>
        </p:nvSpPr>
        <p:spPr>
          <a:xfrm>
            <a:off x="422207" y="3467418"/>
            <a:ext cx="2127250" cy="889000"/>
          </a:xfrm>
          <a:prstGeom prst="rect">
            <a:avLst/>
          </a:prstGeom>
        </p:spPr>
        <p:txBody>
          <a:bodyPr wrap="square" lIns="68571" tIns="34285" rIns="68571" bIns="34285" anchor="ctr">
            <a:spAutoFit/>
          </a:bodyPr>
          <a:lstStyle/>
          <a:p>
            <a:pPr algn="just">
              <a:lnSpc>
                <a:spcPct val="150000"/>
              </a:lnSpc>
            </a:pPr>
            <a:r>
              <a:rPr lang="zh-CN" sz="1200">
                <a:solidFill>
                  <a:schemeClr val="bg1">
                    <a:lumMod val="50000"/>
                    <a:alpha val="100000"/>
                  </a:schemeClr>
                </a:solidFill>
                <a:latin typeface="微软雅黑"/>
                <a:ea typeface="微软雅黑"/>
                <a:cs typeface="+mn-cs"/>
                <a:sym typeface="字魂59号-创粗黑"/>
              </a:rPr>
              <a:t>接入了</a:t>
            </a:r>
            <a:r>
              <a:rPr lang="zh-CN" sz="1200" b="1">
                <a:solidFill>
                  <a:schemeClr val="bg1">
                    <a:lumMod val="50000"/>
                    <a:alpha val="100000"/>
                  </a:schemeClr>
                </a:solidFill>
                <a:latin typeface="微软雅黑"/>
                <a:ea typeface="微软雅黑"/>
                <a:cs typeface="+mn-cs"/>
                <a:sym typeface="字魂59号-创粗黑"/>
              </a:rPr>
              <a:t>高德地图</a:t>
            </a:r>
            <a:r>
              <a:rPr lang="en-US" sz="1200" b="1">
                <a:solidFill>
                  <a:schemeClr val="bg1">
                    <a:lumMod val="50000"/>
                    <a:alpha val="100000"/>
                  </a:schemeClr>
                </a:solidFill>
                <a:latin typeface="微软雅黑"/>
                <a:ea typeface="微软雅黑"/>
                <a:cs typeface="+mn-cs"/>
                <a:sym typeface="字魂59号-创粗黑"/>
              </a:rPr>
              <a:t>API</a:t>
            </a:r>
            <a:r>
              <a:rPr lang="en-US" sz="1200">
                <a:solidFill>
                  <a:schemeClr val="bg1">
                    <a:lumMod val="50000"/>
                    <a:alpha val="100000"/>
                  </a:schemeClr>
                </a:solidFill>
                <a:latin typeface="微软雅黑"/>
                <a:ea typeface="微软雅黑"/>
                <a:cs typeface="+mn-cs"/>
                <a:sym typeface="字魂59号-创粗黑"/>
              </a:rPr>
              <a:t>，</a:t>
            </a:r>
            <a:r>
              <a:rPr lang="zh-CN" sz="1200">
                <a:solidFill>
                  <a:schemeClr val="bg1">
                    <a:lumMod val="50000"/>
                    <a:alpha val="100000"/>
                  </a:schemeClr>
                </a:solidFill>
                <a:latin typeface="微软雅黑"/>
                <a:ea typeface="微软雅黑"/>
                <a:cs typeface="+mn-cs"/>
                <a:sym typeface="字魂59号-创粗黑"/>
              </a:rPr>
              <a:t>可以进行猫咪位置的选择和更改，并显示出位置的详细信息。</a:t>
            </a:r>
            <a:endParaRPr/>
          </a:p>
        </p:txBody>
      </p:sp>
      <p:grpSp>
        <p:nvGrpSpPr>
          <p:cNvPr id="144" name="组合 50"/>
          <p:cNvGrpSpPr/>
          <p:nvPr/>
        </p:nvGrpSpPr>
        <p:grpSpPr>
          <a:xfrm>
            <a:off x="6077204" y="1627016"/>
            <a:ext cx="444364" cy="444617"/>
            <a:chOff x="8105048" y="2696033"/>
            <a:chExt cx="592640" cy="592640"/>
          </a:xfrm>
        </p:grpSpPr>
        <p:sp>
          <p:nvSpPr>
            <p:cNvPr id="145" name="Rectangle 185"/>
            <p:cNvSpPr/>
            <p:nvPr/>
          </p:nvSpPr>
          <p:spPr>
            <a:xfrm>
              <a:off x="8105048" y="2696033"/>
              <a:ext cx="592640" cy="592640"/>
            </a:xfrm>
            <a:prstGeom prst="rect">
              <a:avLst/>
            </a:prstGeom>
            <a:solidFill>
              <a:schemeClr val="bg1">
                <a:lumMod val="95000"/>
              </a:schemeClr>
            </a:solidFill>
            <a:ln>
              <a:noFill/>
            </a:ln>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prstClr val="white"/>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46" name="Rectangle 185"/>
            <p:cNvSpPr/>
            <p:nvPr/>
          </p:nvSpPr>
          <p:spPr>
            <a:xfrm>
              <a:off x="8175894" y="2766879"/>
              <a:ext cx="450948" cy="450948"/>
            </a:xfrm>
            <a:prstGeom prst="rect">
              <a:avLst/>
            </a:prstGeom>
            <a:solidFill>
              <a:srgbClr val="DEB9BF"/>
            </a:solidFill>
            <a:ln w="38100">
              <a:gradFill flip="none" rotWithShape="1">
                <a:gsLst>
                  <a:gs pos="0">
                    <a:schemeClr val="bg1">
                      <a:lumMod val="78000"/>
                    </a:schemeClr>
                  </a:gs>
                  <a:gs pos="100000">
                    <a:schemeClr val="bg1">
                      <a:lumMod val="98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47" name="Freeform 153"/>
            <p:cNvSpPr>
              <a:spLocks noEditPoints="1"/>
            </p:cNvSpPr>
            <p:nvPr/>
          </p:nvSpPr>
          <p:spPr bwMode="auto">
            <a:xfrm>
              <a:off x="8279535" y="2874330"/>
              <a:ext cx="264536" cy="257255"/>
            </a:xfrm>
            <a:custGeom>
              <a:avLst/>
              <a:gdLst>
                <a:gd name="T0" fmla="*/ 138 w 138"/>
                <a:gd name="T1" fmla="*/ 67 h 134"/>
                <a:gd name="T2" fmla="*/ 128 w 138"/>
                <a:gd name="T3" fmla="*/ 53 h 134"/>
                <a:gd name="T4" fmla="*/ 131 w 138"/>
                <a:gd name="T5" fmla="*/ 37 h 134"/>
                <a:gd name="T6" fmla="*/ 117 w 138"/>
                <a:gd name="T7" fmla="*/ 29 h 134"/>
                <a:gd name="T8" fmla="*/ 112 w 138"/>
                <a:gd name="T9" fmla="*/ 13 h 134"/>
                <a:gd name="T10" fmla="*/ 100 w 138"/>
                <a:gd name="T11" fmla="*/ 12 h 134"/>
                <a:gd name="T12" fmla="*/ 95 w 138"/>
                <a:gd name="T13" fmla="*/ 12 h 134"/>
                <a:gd name="T14" fmla="*/ 84 w 138"/>
                <a:gd name="T15" fmla="*/ 0 h 134"/>
                <a:gd name="T16" fmla="*/ 73 w 138"/>
                <a:gd name="T17" fmla="*/ 4 h 134"/>
                <a:gd name="T18" fmla="*/ 65 w 138"/>
                <a:gd name="T19" fmla="*/ 4 h 134"/>
                <a:gd name="T20" fmla="*/ 54 w 138"/>
                <a:gd name="T21" fmla="*/ 0 h 134"/>
                <a:gd name="T22" fmla="*/ 43 w 138"/>
                <a:gd name="T23" fmla="*/ 12 h 134"/>
                <a:gd name="T24" fmla="*/ 38 w 138"/>
                <a:gd name="T25" fmla="*/ 12 h 134"/>
                <a:gd name="T26" fmla="*/ 26 w 138"/>
                <a:gd name="T27" fmla="*/ 13 h 134"/>
                <a:gd name="T28" fmla="*/ 21 w 138"/>
                <a:gd name="T29" fmla="*/ 29 h 134"/>
                <a:gd name="T30" fmla="*/ 7 w 138"/>
                <a:gd name="T31" fmla="*/ 37 h 134"/>
                <a:gd name="T32" fmla="*/ 10 w 138"/>
                <a:gd name="T33" fmla="*/ 53 h 134"/>
                <a:gd name="T34" fmla="*/ 0 w 138"/>
                <a:gd name="T35" fmla="*/ 67 h 134"/>
                <a:gd name="T36" fmla="*/ 10 w 138"/>
                <a:gd name="T37" fmla="*/ 80 h 134"/>
                <a:gd name="T38" fmla="*/ 7 w 138"/>
                <a:gd name="T39" fmla="*/ 97 h 134"/>
                <a:gd name="T40" fmla="*/ 21 w 138"/>
                <a:gd name="T41" fmla="*/ 105 h 134"/>
                <a:gd name="T42" fmla="*/ 26 w 138"/>
                <a:gd name="T43" fmla="*/ 121 h 134"/>
                <a:gd name="T44" fmla="*/ 38 w 138"/>
                <a:gd name="T45" fmla="*/ 122 h 134"/>
                <a:gd name="T46" fmla="*/ 43 w 138"/>
                <a:gd name="T47" fmla="*/ 122 h 134"/>
                <a:gd name="T48" fmla="*/ 54 w 138"/>
                <a:gd name="T49" fmla="*/ 134 h 134"/>
                <a:gd name="T50" fmla="*/ 65 w 138"/>
                <a:gd name="T51" fmla="*/ 130 h 134"/>
                <a:gd name="T52" fmla="*/ 73 w 138"/>
                <a:gd name="T53" fmla="*/ 130 h 134"/>
                <a:gd name="T54" fmla="*/ 84 w 138"/>
                <a:gd name="T55" fmla="*/ 134 h 134"/>
                <a:gd name="T56" fmla="*/ 95 w 138"/>
                <a:gd name="T57" fmla="*/ 122 h 134"/>
                <a:gd name="T58" fmla="*/ 100 w 138"/>
                <a:gd name="T59" fmla="*/ 122 h 134"/>
                <a:gd name="T60" fmla="*/ 112 w 138"/>
                <a:gd name="T61" fmla="*/ 121 h 134"/>
                <a:gd name="T62" fmla="*/ 116 w 138"/>
                <a:gd name="T63" fmla="*/ 105 h 134"/>
                <a:gd name="T64" fmla="*/ 131 w 138"/>
                <a:gd name="T65" fmla="*/ 97 h 134"/>
                <a:gd name="T66" fmla="*/ 128 w 138"/>
                <a:gd name="T67" fmla="*/ 81 h 134"/>
                <a:gd name="T68" fmla="*/ 51 w 138"/>
                <a:gd name="T69" fmla="*/ 87 h 134"/>
                <a:gd name="T70" fmla="*/ 41 w 138"/>
                <a:gd name="T71" fmla="*/ 74 h 134"/>
                <a:gd name="T72" fmla="*/ 37 w 138"/>
                <a:gd name="T73" fmla="*/ 64 h 134"/>
                <a:gd name="T74" fmla="*/ 38 w 138"/>
                <a:gd name="T75" fmla="*/ 87 h 134"/>
                <a:gd name="T76" fmla="*/ 32 w 138"/>
                <a:gd name="T77" fmla="*/ 54 h 134"/>
                <a:gd name="T78" fmla="*/ 43 w 138"/>
                <a:gd name="T79" fmla="*/ 67 h 134"/>
                <a:gd name="T80" fmla="*/ 46 w 138"/>
                <a:gd name="T81" fmla="*/ 76 h 134"/>
                <a:gd name="T82" fmla="*/ 46 w 138"/>
                <a:gd name="T83" fmla="*/ 54 h 134"/>
                <a:gd name="T84" fmla="*/ 51 w 138"/>
                <a:gd name="T85" fmla="*/ 87 h 134"/>
                <a:gd name="T86" fmla="*/ 57 w 138"/>
                <a:gd name="T87" fmla="*/ 87 h 134"/>
                <a:gd name="T88" fmla="*/ 71 w 138"/>
                <a:gd name="T89" fmla="*/ 54 h 134"/>
                <a:gd name="T90" fmla="*/ 64 w 138"/>
                <a:gd name="T91" fmla="*/ 59 h 134"/>
                <a:gd name="T92" fmla="*/ 71 w 138"/>
                <a:gd name="T93" fmla="*/ 67 h 134"/>
                <a:gd name="T94" fmla="*/ 64 w 138"/>
                <a:gd name="T95" fmla="*/ 72 h 134"/>
                <a:gd name="T96" fmla="*/ 72 w 138"/>
                <a:gd name="T97" fmla="*/ 81 h 134"/>
                <a:gd name="T98" fmla="*/ 100 w 138"/>
                <a:gd name="T99" fmla="*/ 87 h 134"/>
                <a:gd name="T100" fmla="*/ 92 w 138"/>
                <a:gd name="T101" fmla="*/ 76 h 134"/>
                <a:gd name="T102" fmla="*/ 90 w 138"/>
                <a:gd name="T103" fmla="*/ 65 h 134"/>
                <a:gd name="T104" fmla="*/ 86 w 138"/>
                <a:gd name="T105" fmla="*/ 87 h 134"/>
                <a:gd name="T106" fmla="*/ 74 w 138"/>
                <a:gd name="T107" fmla="*/ 54 h 134"/>
                <a:gd name="T108" fmla="*/ 83 w 138"/>
                <a:gd name="T109" fmla="*/ 67 h 134"/>
                <a:gd name="T110" fmla="*/ 84 w 138"/>
                <a:gd name="T111" fmla="*/ 78 h 134"/>
                <a:gd name="T112" fmla="*/ 88 w 138"/>
                <a:gd name="T113" fmla="*/ 54 h 134"/>
                <a:gd name="T114" fmla="*/ 95 w 138"/>
                <a:gd name="T115" fmla="*/ 67 h 134"/>
                <a:gd name="T116" fmla="*/ 97 w 138"/>
                <a:gd name="T117" fmla="*/ 78 h 134"/>
                <a:gd name="T118" fmla="*/ 100 w 138"/>
                <a:gd name="T119" fmla="*/ 54 h 134"/>
                <a:gd name="T120" fmla="*/ 100 w 138"/>
                <a:gd name="T121" fmla="*/ 8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 h="134">
                  <a:moveTo>
                    <a:pt x="131" y="77"/>
                  </a:moveTo>
                  <a:cubicBezTo>
                    <a:pt x="134" y="75"/>
                    <a:pt x="138" y="72"/>
                    <a:pt x="138" y="67"/>
                  </a:cubicBezTo>
                  <a:cubicBezTo>
                    <a:pt x="138" y="62"/>
                    <a:pt x="134" y="59"/>
                    <a:pt x="131" y="57"/>
                  </a:cubicBezTo>
                  <a:cubicBezTo>
                    <a:pt x="130" y="56"/>
                    <a:pt x="129" y="54"/>
                    <a:pt x="128" y="53"/>
                  </a:cubicBezTo>
                  <a:cubicBezTo>
                    <a:pt x="128" y="53"/>
                    <a:pt x="129" y="50"/>
                    <a:pt x="130" y="49"/>
                  </a:cubicBezTo>
                  <a:cubicBezTo>
                    <a:pt x="131" y="46"/>
                    <a:pt x="133" y="41"/>
                    <a:pt x="131" y="37"/>
                  </a:cubicBezTo>
                  <a:cubicBezTo>
                    <a:pt x="129" y="33"/>
                    <a:pt x="124" y="32"/>
                    <a:pt x="121" y="31"/>
                  </a:cubicBezTo>
                  <a:cubicBezTo>
                    <a:pt x="119" y="30"/>
                    <a:pt x="117" y="29"/>
                    <a:pt x="117" y="29"/>
                  </a:cubicBezTo>
                  <a:cubicBezTo>
                    <a:pt x="116" y="28"/>
                    <a:pt x="116" y="26"/>
                    <a:pt x="116" y="25"/>
                  </a:cubicBezTo>
                  <a:cubicBezTo>
                    <a:pt x="116" y="21"/>
                    <a:pt x="116" y="16"/>
                    <a:pt x="112" y="13"/>
                  </a:cubicBezTo>
                  <a:cubicBezTo>
                    <a:pt x="110" y="12"/>
                    <a:pt x="108" y="11"/>
                    <a:pt x="106" y="11"/>
                  </a:cubicBezTo>
                  <a:cubicBezTo>
                    <a:pt x="104" y="11"/>
                    <a:pt x="102" y="11"/>
                    <a:pt x="100" y="12"/>
                  </a:cubicBezTo>
                  <a:cubicBezTo>
                    <a:pt x="99" y="12"/>
                    <a:pt x="97" y="12"/>
                    <a:pt x="96" y="12"/>
                  </a:cubicBezTo>
                  <a:cubicBezTo>
                    <a:pt x="96" y="12"/>
                    <a:pt x="95" y="12"/>
                    <a:pt x="95" y="12"/>
                  </a:cubicBezTo>
                  <a:cubicBezTo>
                    <a:pt x="95" y="12"/>
                    <a:pt x="94" y="10"/>
                    <a:pt x="93" y="8"/>
                  </a:cubicBezTo>
                  <a:cubicBezTo>
                    <a:pt x="91" y="5"/>
                    <a:pt x="89" y="1"/>
                    <a:pt x="84" y="0"/>
                  </a:cubicBezTo>
                  <a:cubicBezTo>
                    <a:pt x="84" y="0"/>
                    <a:pt x="83" y="0"/>
                    <a:pt x="82" y="0"/>
                  </a:cubicBezTo>
                  <a:cubicBezTo>
                    <a:pt x="79" y="0"/>
                    <a:pt x="76" y="2"/>
                    <a:pt x="73" y="4"/>
                  </a:cubicBezTo>
                  <a:cubicBezTo>
                    <a:pt x="72" y="5"/>
                    <a:pt x="70" y="6"/>
                    <a:pt x="69" y="6"/>
                  </a:cubicBezTo>
                  <a:cubicBezTo>
                    <a:pt x="68" y="6"/>
                    <a:pt x="66" y="5"/>
                    <a:pt x="65" y="4"/>
                  </a:cubicBezTo>
                  <a:cubicBezTo>
                    <a:pt x="62" y="2"/>
                    <a:pt x="59" y="0"/>
                    <a:pt x="56" y="0"/>
                  </a:cubicBezTo>
                  <a:cubicBezTo>
                    <a:pt x="55" y="0"/>
                    <a:pt x="54" y="0"/>
                    <a:pt x="54" y="0"/>
                  </a:cubicBezTo>
                  <a:cubicBezTo>
                    <a:pt x="49" y="1"/>
                    <a:pt x="47" y="5"/>
                    <a:pt x="45" y="8"/>
                  </a:cubicBezTo>
                  <a:cubicBezTo>
                    <a:pt x="44" y="10"/>
                    <a:pt x="43" y="12"/>
                    <a:pt x="43" y="12"/>
                  </a:cubicBezTo>
                  <a:cubicBezTo>
                    <a:pt x="43" y="12"/>
                    <a:pt x="42" y="12"/>
                    <a:pt x="42" y="12"/>
                  </a:cubicBezTo>
                  <a:cubicBezTo>
                    <a:pt x="41" y="12"/>
                    <a:pt x="39" y="12"/>
                    <a:pt x="38" y="12"/>
                  </a:cubicBezTo>
                  <a:cubicBezTo>
                    <a:pt x="36" y="11"/>
                    <a:pt x="34" y="11"/>
                    <a:pt x="32" y="11"/>
                  </a:cubicBezTo>
                  <a:cubicBezTo>
                    <a:pt x="30" y="11"/>
                    <a:pt x="28" y="12"/>
                    <a:pt x="26" y="13"/>
                  </a:cubicBezTo>
                  <a:cubicBezTo>
                    <a:pt x="22" y="16"/>
                    <a:pt x="22" y="21"/>
                    <a:pt x="22" y="25"/>
                  </a:cubicBezTo>
                  <a:cubicBezTo>
                    <a:pt x="22" y="26"/>
                    <a:pt x="22" y="28"/>
                    <a:pt x="21" y="29"/>
                  </a:cubicBezTo>
                  <a:cubicBezTo>
                    <a:pt x="21" y="29"/>
                    <a:pt x="19" y="30"/>
                    <a:pt x="17" y="31"/>
                  </a:cubicBezTo>
                  <a:cubicBezTo>
                    <a:pt x="13" y="32"/>
                    <a:pt x="9" y="33"/>
                    <a:pt x="7" y="37"/>
                  </a:cubicBezTo>
                  <a:cubicBezTo>
                    <a:pt x="5" y="41"/>
                    <a:pt x="7" y="46"/>
                    <a:pt x="8" y="49"/>
                  </a:cubicBezTo>
                  <a:cubicBezTo>
                    <a:pt x="9" y="50"/>
                    <a:pt x="10" y="53"/>
                    <a:pt x="10" y="53"/>
                  </a:cubicBezTo>
                  <a:cubicBezTo>
                    <a:pt x="9" y="54"/>
                    <a:pt x="8" y="56"/>
                    <a:pt x="7" y="57"/>
                  </a:cubicBezTo>
                  <a:cubicBezTo>
                    <a:pt x="4" y="59"/>
                    <a:pt x="0" y="62"/>
                    <a:pt x="0" y="67"/>
                  </a:cubicBezTo>
                  <a:cubicBezTo>
                    <a:pt x="0" y="72"/>
                    <a:pt x="4" y="75"/>
                    <a:pt x="7" y="77"/>
                  </a:cubicBezTo>
                  <a:cubicBezTo>
                    <a:pt x="8" y="78"/>
                    <a:pt x="9" y="80"/>
                    <a:pt x="10" y="80"/>
                  </a:cubicBezTo>
                  <a:cubicBezTo>
                    <a:pt x="10" y="81"/>
                    <a:pt x="9" y="84"/>
                    <a:pt x="8" y="85"/>
                  </a:cubicBezTo>
                  <a:cubicBezTo>
                    <a:pt x="7" y="88"/>
                    <a:pt x="5" y="93"/>
                    <a:pt x="7" y="97"/>
                  </a:cubicBezTo>
                  <a:cubicBezTo>
                    <a:pt x="9" y="101"/>
                    <a:pt x="13" y="102"/>
                    <a:pt x="17" y="103"/>
                  </a:cubicBezTo>
                  <a:cubicBezTo>
                    <a:pt x="19" y="104"/>
                    <a:pt x="21" y="104"/>
                    <a:pt x="21" y="105"/>
                  </a:cubicBezTo>
                  <a:cubicBezTo>
                    <a:pt x="22" y="105"/>
                    <a:pt x="22" y="108"/>
                    <a:pt x="22" y="109"/>
                  </a:cubicBezTo>
                  <a:cubicBezTo>
                    <a:pt x="22" y="113"/>
                    <a:pt x="22" y="118"/>
                    <a:pt x="26" y="121"/>
                  </a:cubicBezTo>
                  <a:cubicBezTo>
                    <a:pt x="28" y="122"/>
                    <a:pt x="30" y="123"/>
                    <a:pt x="32" y="123"/>
                  </a:cubicBezTo>
                  <a:cubicBezTo>
                    <a:pt x="34" y="123"/>
                    <a:pt x="36" y="123"/>
                    <a:pt x="38" y="122"/>
                  </a:cubicBezTo>
                  <a:cubicBezTo>
                    <a:pt x="39" y="122"/>
                    <a:pt x="41" y="122"/>
                    <a:pt x="42" y="122"/>
                  </a:cubicBezTo>
                  <a:cubicBezTo>
                    <a:pt x="42" y="122"/>
                    <a:pt x="43" y="122"/>
                    <a:pt x="43" y="122"/>
                  </a:cubicBezTo>
                  <a:cubicBezTo>
                    <a:pt x="43" y="122"/>
                    <a:pt x="44" y="124"/>
                    <a:pt x="45" y="126"/>
                  </a:cubicBezTo>
                  <a:cubicBezTo>
                    <a:pt x="47" y="129"/>
                    <a:pt x="49" y="133"/>
                    <a:pt x="54" y="134"/>
                  </a:cubicBezTo>
                  <a:cubicBezTo>
                    <a:pt x="54" y="134"/>
                    <a:pt x="55" y="134"/>
                    <a:pt x="56" y="134"/>
                  </a:cubicBezTo>
                  <a:cubicBezTo>
                    <a:pt x="59" y="134"/>
                    <a:pt x="62" y="132"/>
                    <a:pt x="65" y="130"/>
                  </a:cubicBezTo>
                  <a:cubicBezTo>
                    <a:pt x="66" y="129"/>
                    <a:pt x="68" y="128"/>
                    <a:pt x="69" y="128"/>
                  </a:cubicBezTo>
                  <a:cubicBezTo>
                    <a:pt x="70" y="128"/>
                    <a:pt x="72" y="129"/>
                    <a:pt x="73" y="130"/>
                  </a:cubicBezTo>
                  <a:cubicBezTo>
                    <a:pt x="76" y="132"/>
                    <a:pt x="79" y="134"/>
                    <a:pt x="82" y="134"/>
                  </a:cubicBezTo>
                  <a:cubicBezTo>
                    <a:pt x="83" y="134"/>
                    <a:pt x="84" y="134"/>
                    <a:pt x="84" y="134"/>
                  </a:cubicBezTo>
                  <a:cubicBezTo>
                    <a:pt x="89" y="133"/>
                    <a:pt x="91" y="129"/>
                    <a:pt x="93" y="126"/>
                  </a:cubicBezTo>
                  <a:cubicBezTo>
                    <a:pt x="94" y="124"/>
                    <a:pt x="95" y="122"/>
                    <a:pt x="95" y="122"/>
                  </a:cubicBezTo>
                  <a:cubicBezTo>
                    <a:pt x="95" y="122"/>
                    <a:pt x="95" y="122"/>
                    <a:pt x="96" y="122"/>
                  </a:cubicBezTo>
                  <a:cubicBezTo>
                    <a:pt x="97" y="122"/>
                    <a:pt x="98" y="122"/>
                    <a:pt x="100" y="122"/>
                  </a:cubicBezTo>
                  <a:cubicBezTo>
                    <a:pt x="102" y="123"/>
                    <a:pt x="104" y="123"/>
                    <a:pt x="106" y="123"/>
                  </a:cubicBezTo>
                  <a:cubicBezTo>
                    <a:pt x="108" y="123"/>
                    <a:pt x="110" y="122"/>
                    <a:pt x="112" y="121"/>
                  </a:cubicBezTo>
                  <a:cubicBezTo>
                    <a:pt x="116" y="118"/>
                    <a:pt x="116" y="113"/>
                    <a:pt x="116" y="109"/>
                  </a:cubicBezTo>
                  <a:cubicBezTo>
                    <a:pt x="116" y="108"/>
                    <a:pt x="116" y="105"/>
                    <a:pt x="116" y="105"/>
                  </a:cubicBezTo>
                  <a:cubicBezTo>
                    <a:pt x="117" y="104"/>
                    <a:pt x="119" y="104"/>
                    <a:pt x="121" y="103"/>
                  </a:cubicBezTo>
                  <a:cubicBezTo>
                    <a:pt x="124" y="102"/>
                    <a:pt x="129" y="101"/>
                    <a:pt x="131" y="97"/>
                  </a:cubicBezTo>
                  <a:cubicBezTo>
                    <a:pt x="133" y="93"/>
                    <a:pt x="131" y="88"/>
                    <a:pt x="130" y="85"/>
                  </a:cubicBezTo>
                  <a:cubicBezTo>
                    <a:pt x="129" y="84"/>
                    <a:pt x="128" y="81"/>
                    <a:pt x="128" y="81"/>
                  </a:cubicBezTo>
                  <a:cubicBezTo>
                    <a:pt x="129" y="80"/>
                    <a:pt x="130" y="78"/>
                    <a:pt x="131" y="77"/>
                  </a:cubicBezTo>
                  <a:close/>
                  <a:moveTo>
                    <a:pt x="51" y="87"/>
                  </a:moveTo>
                  <a:cubicBezTo>
                    <a:pt x="46" y="87"/>
                    <a:pt x="46" y="87"/>
                    <a:pt x="46" y="87"/>
                  </a:cubicBezTo>
                  <a:cubicBezTo>
                    <a:pt x="41" y="74"/>
                    <a:pt x="41" y="74"/>
                    <a:pt x="41" y="74"/>
                  </a:cubicBezTo>
                  <a:cubicBezTo>
                    <a:pt x="39" y="71"/>
                    <a:pt x="38" y="67"/>
                    <a:pt x="37" y="64"/>
                  </a:cubicBezTo>
                  <a:cubicBezTo>
                    <a:pt x="37" y="64"/>
                    <a:pt x="37" y="64"/>
                    <a:pt x="37" y="64"/>
                  </a:cubicBezTo>
                  <a:cubicBezTo>
                    <a:pt x="37" y="68"/>
                    <a:pt x="38" y="73"/>
                    <a:pt x="38" y="79"/>
                  </a:cubicBezTo>
                  <a:cubicBezTo>
                    <a:pt x="38" y="87"/>
                    <a:pt x="38" y="87"/>
                    <a:pt x="38" y="87"/>
                  </a:cubicBezTo>
                  <a:cubicBezTo>
                    <a:pt x="32" y="87"/>
                    <a:pt x="32" y="87"/>
                    <a:pt x="32" y="87"/>
                  </a:cubicBezTo>
                  <a:cubicBezTo>
                    <a:pt x="32" y="54"/>
                    <a:pt x="32" y="54"/>
                    <a:pt x="32" y="54"/>
                  </a:cubicBezTo>
                  <a:cubicBezTo>
                    <a:pt x="38" y="54"/>
                    <a:pt x="38" y="54"/>
                    <a:pt x="38" y="54"/>
                  </a:cubicBezTo>
                  <a:cubicBezTo>
                    <a:pt x="43" y="67"/>
                    <a:pt x="43" y="67"/>
                    <a:pt x="43" y="67"/>
                  </a:cubicBezTo>
                  <a:cubicBezTo>
                    <a:pt x="44" y="69"/>
                    <a:pt x="45" y="73"/>
                    <a:pt x="46" y="76"/>
                  </a:cubicBezTo>
                  <a:cubicBezTo>
                    <a:pt x="46" y="76"/>
                    <a:pt x="46" y="76"/>
                    <a:pt x="46" y="76"/>
                  </a:cubicBezTo>
                  <a:cubicBezTo>
                    <a:pt x="46" y="73"/>
                    <a:pt x="46" y="67"/>
                    <a:pt x="46" y="61"/>
                  </a:cubicBezTo>
                  <a:cubicBezTo>
                    <a:pt x="46" y="54"/>
                    <a:pt x="46" y="54"/>
                    <a:pt x="46" y="54"/>
                  </a:cubicBezTo>
                  <a:cubicBezTo>
                    <a:pt x="51" y="54"/>
                    <a:pt x="51" y="54"/>
                    <a:pt x="51" y="54"/>
                  </a:cubicBezTo>
                  <a:lnTo>
                    <a:pt x="51" y="87"/>
                  </a:lnTo>
                  <a:close/>
                  <a:moveTo>
                    <a:pt x="72" y="87"/>
                  </a:moveTo>
                  <a:cubicBezTo>
                    <a:pt x="57" y="87"/>
                    <a:pt x="57" y="87"/>
                    <a:pt x="57" y="87"/>
                  </a:cubicBezTo>
                  <a:cubicBezTo>
                    <a:pt x="57" y="54"/>
                    <a:pt x="57" y="54"/>
                    <a:pt x="57" y="54"/>
                  </a:cubicBezTo>
                  <a:cubicBezTo>
                    <a:pt x="71" y="54"/>
                    <a:pt x="71" y="54"/>
                    <a:pt x="71" y="54"/>
                  </a:cubicBezTo>
                  <a:cubicBezTo>
                    <a:pt x="71" y="59"/>
                    <a:pt x="71" y="59"/>
                    <a:pt x="71" y="59"/>
                  </a:cubicBezTo>
                  <a:cubicBezTo>
                    <a:pt x="64" y="59"/>
                    <a:pt x="64" y="59"/>
                    <a:pt x="64" y="59"/>
                  </a:cubicBezTo>
                  <a:cubicBezTo>
                    <a:pt x="64" y="67"/>
                    <a:pt x="64" y="67"/>
                    <a:pt x="64" y="67"/>
                  </a:cubicBezTo>
                  <a:cubicBezTo>
                    <a:pt x="71" y="67"/>
                    <a:pt x="71" y="67"/>
                    <a:pt x="71" y="67"/>
                  </a:cubicBezTo>
                  <a:cubicBezTo>
                    <a:pt x="71" y="72"/>
                    <a:pt x="71" y="72"/>
                    <a:pt x="71" y="72"/>
                  </a:cubicBezTo>
                  <a:cubicBezTo>
                    <a:pt x="64" y="72"/>
                    <a:pt x="64" y="72"/>
                    <a:pt x="64" y="72"/>
                  </a:cubicBezTo>
                  <a:cubicBezTo>
                    <a:pt x="64" y="81"/>
                    <a:pt x="64" y="81"/>
                    <a:pt x="64" y="81"/>
                  </a:cubicBezTo>
                  <a:cubicBezTo>
                    <a:pt x="72" y="81"/>
                    <a:pt x="72" y="81"/>
                    <a:pt x="72" y="81"/>
                  </a:cubicBezTo>
                  <a:lnTo>
                    <a:pt x="72" y="87"/>
                  </a:lnTo>
                  <a:close/>
                  <a:moveTo>
                    <a:pt x="100" y="87"/>
                  </a:moveTo>
                  <a:cubicBezTo>
                    <a:pt x="94" y="87"/>
                    <a:pt x="94" y="87"/>
                    <a:pt x="94" y="87"/>
                  </a:cubicBezTo>
                  <a:cubicBezTo>
                    <a:pt x="92" y="76"/>
                    <a:pt x="92" y="76"/>
                    <a:pt x="92" y="76"/>
                  </a:cubicBezTo>
                  <a:cubicBezTo>
                    <a:pt x="91" y="73"/>
                    <a:pt x="91" y="69"/>
                    <a:pt x="90" y="65"/>
                  </a:cubicBezTo>
                  <a:cubicBezTo>
                    <a:pt x="90" y="65"/>
                    <a:pt x="90" y="65"/>
                    <a:pt x="90" y="65"/>
                  </a:cubicBezTo>
                  <a:cubicBezTo>
                    <a:pt x="90" y="69"/>
                    <a:pt x="89" y="73"/>
                    <a:pt x="88" y="76"/>
                  </a:cubicBezTo>
                  <a:cubicBezTo>
                    <a:pt x="86" y="87"/>
                    <a:pt x="86" y="87"/>
                    <a:pt x="86" y="87"/>
                  </a:cubicBezTo>
                  <a:cubicBezTo>
                    <a:pt x="80" y="87"/>
                    <a:pt x="80" y="87"/>
                    <a:pt x="80" y="87"/>
                  </a:cubicBezTo>
                  <a:cubicBezTo>
                    <a:pt x="74" y="54"/>
                    <a:pt x="74" y="54"/>
                    <a:pt x="74" y="54"/>
                  </a:cubicBezTo>
                  <a:cubicBezTo>
                    <a:pt x="81" y="54"/>
                    <a:pt x="81" y="54"/>
                    <a:pt x="81" y="54"/>
                  </a:cubicBezTo>
                  <a:cubicBezTo>
                    <a:pt x="83" y="67"/>
                    <a:pt x="83" y="67"/>
                    <a:pt x="83" y="67"/>
                  </a:cubicBezTo>
                  <a:cubicBezTo>
                    <a:pt x="83" y="71"/>
                    <a:pt x="83" y="74"/>
                    <a:pt x="84" y="78"/>
                  </a:cubicBezTo>
                  <a:cubicBezTo>
                    <a:pt x="84" y="78"/>
                    <a:pt x="84" y="78"/>
                    <a:pt x="84" y="78"/>
                  </a:cubicBezTo>
                  <a:cubicBezTo>
                    <a:pt x="84" y="74"/>
                    <a:pt x="85" y="71"/>
                    <a:pt x="86" y="67"/>
                  </a:cubicBezTo>
                  <a:cubicBezTo>
                    <a:pt x="88" y="54"/>
                    <a:pt x="88" y="54"/>
                    <a:pt x="88" y="54"/>
                  </a:cubicBezTo>
                  <a:cubicBezTo>
                    <a:pt x="93" y="54"/>
                    <a:pt x="93" y="54"/>
                    <a:pt x="93" y="54"/>
                  </a:cubicBezTo>
                  <a:cubicBezTo>
                    <a:pt x="95" y="67"/>
                    <a:pt x="95" y="67"/>
                    <a:pt x="95" y="67"/>
                  </a:cubicBezTo>
                  <a:cubicBezTo>
                    <a:pt x="96" y="70"/>
                    <a:pt x="97" y="74"/>
                    <a:pt x="97" y="78"/>
                  </a:cubicBezTo>
                  <a:cubicBezTo>
                    <a:pt x="97" y="78"/>
                    <a:pt x="97" y="78"/>
                    <a:pt x="97" y="78"/>
                  </a:cubicBezTo>
                  <a:cubicBezTo>
                    <a:pt x="97" y="74"/>
                    <a:pt x="98" y="71"/>
                    <a:pt x="98" y="67"/>
                  </a:cubicBezTo>
                  <a:cubicBezTo>
                    <a:pt x="100" y="54"/>
                    <a:pt x="100" y="54"/>
                    <a:pt x="100" y="54"/>
                  </a:cubicBezTo>
                  <a:cubicBezTo>
                    <a:pt x="106" y="54"/>
                    <a:pt x="106" y="54"/>
                    <a:pt x="106" y="54"/>
                  </a:cubicBezTo>
                  <a:lnTo>
                    <a:pt x="100" y="87"/>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grpSp>
        <p:nvGrpSpPr>
          <p:cNvPr id="148" name="组合 54"/>
          <p:cNvGrpSpPr/>
          <p:nvPr/>
        </p:nvGrpSpPr>
        <p:grpSpPr>
          <a:xfrm>
            <a:off x="6077204" y="2505389"/>
            <a:ext cx="444364" cy="444617"/>
            <a:chOff x="8105048" y="3866835"/>
            <a:chExt cx="592640" cy="592640"/>
          </a:xfrm>
        </p:grpSpPr>
        <p:sp>
          <p:nvSpPr>
            <p:cNvPr id="149" name="Rectangle 186"/>
            <p:cNvSpPr/>
            <p:nvPr/>
          </p:nvSpPr>
          <p:spPr>
            <a:xfrm>
              <a:off x="8105048" y="3866835"/>
              <a:ext cx="592640" cy="592640"/>
            </a:xfrm>
            <a:prstGeom prst="rect">
              <a:avLst/>
            </a:prstGeom>
            <a:solidFill>
              <a:schemeClr val="bg1">
                <a:lumMod val="95000"/>
              </a:schemeClr>
            </a:solidFill>
            <a:ln>
              <a:noFill/>
            </a:ln>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prstClr val="white"/>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50" name="Rectangle 185"/>
            <p:cNvSpPr/>
            <p:nvPr/>
          </p:nvSpPr>
          <p:spPr>
            <a:xfrm>
              <a:off x="8175894" y="3937681"/>
              <a:ext cx="450948" cy="450948"/>
            </a:xfrm>
            <a:prstGeom prst="rect">
              <a:avLst/>
            </a:prstGeom>
            <a:solidFill>
              <a:srgbClr val="C5D7E5"/>
            </a:solidFill>
            <a:ln w="38100">
              <a:gradFill flip="none" rotWithShape="1">
                <a:gsLst>
                  <a:gs pos="0">
                    <a:schemeClr val="bg1">
                      <a:lumMod val="78000"/>
                    </a:schemeClr>
                  </a:gs>
                  <a:gs pos="100000">
                    <a:schemeClr val="bg1">
                      <a:lumMod val="98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51" name="Freeform 139"/>
            <p:cNvSpPr>
              <a:spLocks noEditPoints="1"/>
            </p:cNvSpPr>
            <p:nvPr/>
          </p:nvSpPr>
          <p:spPr bwMode="auto">
            <a:xfrm>
              <a:off x="8247758" y="4055115"/>
              <a:ext cx="281091" cy="222934"/>
            </a:xfrm>
            <a:custGeom>
              <a:avLst/>
              <a:gdLst>
                <a:gd name="T0" fmla="*/ 134 w 135"/>
                <a:gd name="T1" fmla="*/ 23 h 107"/>
                <a:gd name="T2" fmla="*/ 130 w 135"/>
                <a:gd name="T3" fmla="*/ 21 h 107"/>
                <a:gd name="T4" fmla="*/ 31 w 135"/>
                <a:gd name="T5" fmla="*/ 21 h 107"/>
                <a:gd name="T6" fmla="*/ 27 w 135"/>
                <a:gd name="T7" fmla="*/ 8 h 107"/>
                <a:gd name="T8" fmla="*/ 24 w 135"/>
                <a:gd name="T9" fmla="*/ 5 h 107"/>
                <a:gd name="T10" fmla="*/ 7 w 135"/>
                <a:gd name="T11" fmla="*/ 0 h 107"/>
                <a:gd name="T12" fmla="*/ 1 w 135"/>
                <a:gd name="T13" fmla="*/ 4 h 107"/>
                <a:gd name="T14" fmla="*/ 4 w 135"/>
                <a:gd name="T15" fmla="*/ 10 h 107"/>
                <a:gd name="T16" fmla="*/ 19 w 135"/>
                <a:gd name="T17" fmla="*/ 14 h 107"/>
                <a:gd name="T18" fmla="*/ 37 w 135"/>
                <a:gd name="T19" fmla="*/ 70 h 107"/>
                <a:gd name="T20" fmla="*/ 33 w 135"/>
                <a:gd name="T21" fmla="*/ 83 h 107"/>
                <a:gd name="T22" fmla="*/ 24 w 135"/>
                <a:gd name="T23" fmla="*/ 95 h 107"/>
                <a:gd name="T24" fmla="*/ 37 w 135"/>
                <a:gd name="T25" fmla="*/ 107 h 107"/>
                <a:gd name="T26" fmla="*/ 49 w 135"/>
                <a:gd name="T27" fmla="*/ 100 h 107"/>
                <a:gd name="T28" fmla="*/ 88 w 135"/>
                <a:gd name="T29" fmla="*/ 100 h 107"/>
                <a:gd name="T30" fmla="*/ 100 w 135"/>
                <a:gd name="T31" fmla="*/ 107 h 107"/>
                <a:gd name="T32" fmla="*/ 113 w 135"/>
                <a:gd name="T33" fmla="*/ 95 h 107"/>
                <a:gd name="T34" fmla="*/ 100 w 135"/>
                <a:gd name="T35" fmla="*/ 82 h 107"/>
                <a:gd name="T36" fmla="*/ 88 w 135"/>
                <a:gd name="T37" fmla="*/ 90 h 107"/>
                <a:gd name="T38" fmla="*/ 49 w 135"/>
                <a:gd name="T39" fmla="*/ 90 h 107"/>
                <a:gd name="T40" fmla="*/ 43 w 135"/>
                <a:gd name="T41" fmla="*/ 84 h 107"/>
                <a:gd name="T42" fmla="*/ 46 w 135"/>
                <a:gd name="T43" fmla="*/ 75 h 107"/>
                <a:gd name="T44" fmla="*/ 114 w 135"/>
                <a:gd name="T45" fmla="*/ 75 h 107"/>
                <a:gd name="T46" fmla="*/ 123 w 135"/>
                <a:gd name="T47" fmla="*/ 67 h 107"/>
                <a:gd name="T48" fmla="*/ 134 w 135"/>
                <a:gd name="T49" fmla="*/ 27 h 107"/>
                <a:gd name="T50" fmla="*/ 134 w 135"/>
                <a:gd name="T51" fmla="*/ 23 h 107"/>
                <a:gd name="T52" fmla="*/ 108 w 135"/>
                <a:gd name="T53" fmla="*/ 59 h 107"/>
                <a:gd name="T54" fmla="*/ 51 w 135"/>
                <a:gd name="T55" fmla="*/ 59 h 107"/>
                <a:gd name="T56" fmla="*/ 46 w 135"/>
                <a:gd name="T57" fmla="*/ 55 h 107"/>
                <a:gd name="T58" fmla="*/ 51 w 135"/>
                <a:gd name="T59" fmla="*/ 50 h 107"/>
                <a:gd name="T60" fmla="*/ 108 w 135"/>
                <a:gd name="T61" fmla="*/ 50 h 107"/>
                <a:gd name="T62" fmla="*/ 113 w 135"/>
                <a:gd name="T63" fmla="*/ 55 h 107"/>
                <a:gd name="T64" fmla="*/ 108 w 135"/>
                <a:gd name="T65" fmla="*/ 59 h 107"/>
                <a:gd name="T66" fmla="*/ 112 w 135"/>
                <a:gd name="T67" fmla="*/ 45 h 107"/>
                <a:gd name="T68" fmla="*/ 47 w 135"/>
                <a:gd name="T69" fmla="*/ 45 h 107"/>
                <a:gd name="T70" fmla="*/ 42 w 135"/>
                <a:gd name="T71" fmla="*/ 40 h 107"/>
                <a:gd name="T72" fmla="*/ 47 w 135"/>
                <a:gd name="T73" fmla="*/ 35 h 107"/>
                <a:gd name="T74" fmla="*/ 112 w 135"/>
                <a:gd name="T75" fmla="*/ 35 h 107"/>
                <a:gd name="T76" fmla="*/ 117 w 135"/>
                <a:gd name="T77" fmla="*/ 40 h 107"/>
                <a:gd name="T78" fmla="*/ 112 w 135"/>
                <a:gd name="T79"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 h="107">
                  <a:moveTo>
                    <a:pt x="134" y="23"/>
                  </a:moveTo>
                  <a:cubicBezTo>
                    <a:pt x="133" y="21"/>
                    <a:pt x="131" y="21"/>
                    <a:pt x="130" y="21"/>
                  </a:cubicBezTo>
                  <a:cubicBezTo>
                    <a:pt x="31" y="21"/>
                    <a:pt x="31" y="21"/>
                    <a:pt x="31" y="21"/>
                  </a:cubicBezTo>
                  <a:cubicBezTo>
                    <a:pt x="27" y="8"/>
                    <a:pt x="27" y="8"/>
                    <a:pt x="27" y="8"/>
                  </a:cubicBezTo>
                  <a:cubicBezTo>
                    <a:pt x="27" y="7"/>
                    <a:pt x="26" y="6"/>
                    <a:pt x="24" y="5"/>
                  </a:cubicBezTo>
                  <a:cubicBezTo>
                    <a:pt x="7" y="0"/>
                    <a:pt x="7" y="0"/>
                    <a:pt x="7" y="0"/>
                  </a:cubicBezTo>
                  <a:cubicBezTo>
                    <a:pt x="4" y="0"/>
                    <a:pt x="2" y="1"/>
                    <a:pt x="1" y="4"/>
                  </a:cubicBezTo>
                  <a:cubicBezTo>
                    <a:pt x="0" y="6"/>
                    <a:pt x="2" y="9"/>
                    <a:pt x="4" y="10"/>
                  </a:cubicBezTo>
                  <a:cubicBezTo>
                    <a:pt x="19" y="14"/>
                    <a:pt x="19" y="14"/>
                    <a:pt x="19" y="14"/>
                  </a:cubicBezTo>
                  <a:cubicBezTo>
                    <a:pt x="37" y="70"/>
                    <a:pt x="37" y="70"/>
                    <a:pt x="37" y="70"/>
                  </a:cubicBezTo>
                  <a:cubicBezTo>
                    <a:pt x="33" y="83"/>
                    <a:pt x="33" y="83"/>
                    <a:pt x="33" y="83"/>
                  </a:cubicBezTo>
                  <a:cubicBezTo>
                    <a:pt x="28" y="84"/>
                    <a:pt x="24" y="89"/>
                    <a:pt x="24" y="95"/>
                  </a:cubicBezTo>
                  <a:cubicBezTo>
                    <a:pt x="24" y="102"/>
                    <a:pt x="30" y="107"/>
                    <a:pt x="37" y="107"/>
                  </a:cubicBezTo>
                  <a:cubicBezTo>
                    <a:pt x="42" y="107"/>
                    <a:pt x="47" y="104"/>
                    <a:pt x="49" y="100"/>
                  </a:cubicBezTo>
                  <a:cubicBezTo>
                    <a:pt x="88" y="100"/>
                    <a:pt x="88" y="100"/>
                    <a:pt x="88" y="100"/>
                  </a:cubicBezTo>
                  <a:cubicBezTo>
                    <a:pt x="90" y="104"/>
                    <a:pt x="95" y="107"/>
                    <a:pt x="100" y="107"/>
                  </a:cubicBezTo>
                  <a:cubicBezTo>
                    <a:pt x="107" y="107"/>
                    <a:pt x="113" y="102"/>
                    <a:pt x="113" y="95"/>
                  </a:cubicBezTo>
                  <a:cubicBezTo>
                    <a:pt x="113" y="88"/>
                    <a:pt x="107" y="82"/>
                    <a:pt x="100" y="82"/>
                  </a:cubicBezTo>
                  <a:cubicBezTo>
                    <a:pt x="95" y="82"/>
                    <a:pt x="90" y="85"/>
                    <a:pt x="88" y="90"/>
                  </a:cubicBezTo>
                  <a:cubicBezTo>
                    <a:pt x="49" y="90"/>
                    <a:pt x="49" y="90"/>
                    <a:pt x="49" y="90"/>
                  </a:cubicBezTo>
                  <a:cubicBezTo>
                    <a:pt x="48" y="87"/>
                    <a:pt x="46" y="85"/>
                    <a:pt x="43" y="84"/>
                  </a:cubicBezTo>
                  <a:cubicBezTo>
                    <a:pt x="46" y="75"/>
                    <a:pt x="46" y="75"/>
                    <a:pt x="46" y="75"/>
                  </a:cubicBezTo>
                  <a:cubicBezTo>
                    <a:pt x="114" y="75"/>
                    <a:pt x="114" y="75"/>
                    <a:pt x="114" y="75"/>
                  </a:cubicBezTo>
                  <a:cubicBezTo>
                    <a:pt x="119" y="75"/>
                    <a:pt x="123" y="71"/>
                    <a:pt x="123" y="67"/>
                  </a:cubicBezTo>
                  <a:cubicBezTo>
                    <a:pt x="134" y="27"/>
                    <a:pt x="134" y="27"/>
                    <a:pt x="134" y="27"/>
                  </a:cubicBezTo>
                  <a:cubicBezTo>
                    <a:pt x="135" y="25"/>
                    <a:pt x="135" y="24"/>
                    <a:pt x="134" y="23"/>
                  </a:cubicBezTo>
                  <a:close/>
                  <a:moveTo>
                    <a:pt x="108" y="59"/>
                  </a:moveTo>
                  <a:cubicBezTo>
                    <a:pt x="51" y="59"/>
                    <a:pt x="51" y="59"/>
                    <a:pt x="51" y="59"/>
                  </a:cubicBezTo>
                  <a:cubicBezTo>
                    <a:pt x="49" y="59"/>
                    <a:pt x="46" y="57"/>
                    <a:pt x="46" y="55"/>
                  </a:cubicBezTo>
                  <a:cubicBezTo>
                    <a:pt x="46" y="52"/>
                    <a:pt x="49" y="50"/>
                    <a:pt x="51" y="50"/>
                  </a:cubicBezTo>
                  <a:cubicBezTo>
                    <a:pt x="108" y="50"/>
                    <a:pt x="108" y="50"/>
                    <a:pt x="108" y="50"/>
                  </a:cubicBezTo>
                  <a:cubicBezTo>
                    <a:pt x="111" y="50"/>
                    <a:pt x="113" y="52"/>
                    <a:pt x="113" y="55"/>
                  </a:cubicBezTo>
                  <a:cubicBezTo>
                    <a:pt x="113" y="57"/>
                    <a:pt x="111" y="59"/>
                    <a:pt x="108" y="59"/>
                  </a:cubicBezTo>
                  <a:close/>
                  <a:moveTo>
                    <a:pt x="112" y="45"/>
                  </a:moveTo>
                  <a:cubicBezTo>
                    <a:pt x="47" y="45"/>
                    <a:pt x="47" y="45"/>
                    <a:pt x="47" y="45"/>
                  </a:cubicBezTo>
                  <a:cubicBezTo>
                    <a:pt x="44" y="45"/>
                    <a:pt x="42" y="43"/>
                    <a:pt x="42" y="40"/>
                  </a:cubicBezTo>
                  <a:cubicBezTo>
                    <a:pt x="42" y="38"/>
                    <a:pt x="44" y="35"/>
                    <a:pt x="47" y="35"/>
                  </a:cubicBezTo>
                  <a:cubicBezTo>
                    <a:pt x="112" y="35"/>
                    <a:pt x="112" y="35"/>
                    <a:pt x="112" y="35"/>
                  </a:cubicBezTo>
                  <a:cubicBezTo>
                    <a:pt x="115" y="35"/>
                    <a:pt x="117" y="38"/>
                    <a:pt x="117" y="40"/>
                  </a:cubicBezTo>
                  <a:cubicBezTo>
                    <a:pt x="117" y="43"/>
                    <a:pt x="115" y="45"/>
                    <a:pt x="112" y="45"/>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grpSp>
        <p:nvGrpSpPr>
          <p:cNvPr id="152" name="组合 58"/>
          <p:cNvGrpSpPr/>
          <p:nvPr/>
        </p:nvGrpSpPr>
        <p:grpSpPr>
          <a:xfrm>
            <a:off x="6077204" y="3364222"/>
            <a:ext cx="444364" cy="444617"/>
            <a:chOff x="8105048" y="5011593"/>
            <a:chExt cx="592640" cy="592640"/>
          </a:xfrm>
        </p:grpSpPr>
        <p:sp>
          <p:nvSpPr>
            <p:cNvPr id="153" name="Rectangle 187"/>
            <p:cNvSpPr/>
            <p:nvPr/>
          </p:nvSpPr>
          <p:spPr>
            <a:xfrm>
              <a:off x="8105048" y="5011593"/>
              <a:ext cx="592640" cy="592640"/>
            </a:xfrm>
            <a:prstGeom prst="rect">
              <a:avLst/>
            </a:prstGeom>
            <a:noFill/>
            <a:ln>
              <a:noFill/>
            </a:ln>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prstClr val="white"/>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54" name="Rectangle 185"/>
            <p:cNvSpPr/>
            <p:nvPr/>
          </p:nvSpPr>
          <p:spPr>
            <a:xfrm>
              <a:off x="8175894" y="5082439"/>
              <a:ext cx="450948" cy="450948"/>
            </a:xfrm>
            <a:prstGeom prst="rect">
              <a:avLst/>
            </a:prstGeom>
            <a:solidFill>
              <a:srgbClr val="DEB9BF"/>
            </a:solidFill>
            <a:ln w="38100">
              <a:gradFill flip="none" rotWithShape="1">
                <a:gsLst>
                  <a:gs pos="0">
                    <a:schemeClr val="bg1">
                      <a:lumMod val="78000"/>
                    </a:schemeClr>
                  </a:gs>
                  <a:gs pos="100000">
                    <a:schemeClr val="bg1">
                      <a:lumMod val="98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55" name="Freeform 84"/>
            <p:cNvSpPr>
              <a:spLocks noEditPoints="1"/>
            </p:cNvSpPr>
            <p:nvPr/>
          </p:nvSpPr>
          <p:spPr bwMode="auto">
            <a:xfrm>
              <a:off x="8267015" y="5210680"/>
              <a:ext cx="261834" cy="200553"/>
            </a:xfrm>
            <a:custGeom>
              <a:avLst/>
              <a:gdLst>
                <a:gd name="T0" fmla="*/ 99 w 107"/>
                <a:gd name="T1" fmla="*/ 0 h 82"/>
                <a:gd name="T2" fmla="*/ 9 w 107"/>
                <a:gd name="T3" fmla="*/ 0 h 82"/>
                <a:gd name="T4" fmla="*/ 0 w 107"/>
                <a:gd name="T5" fmla="*/ 8 h 82"/>
                <a:gd name="T6" fmla="*/ 0 w 107"/>
                <a:gd name="T7" fmla="*/ 74 h 82"/>
                <a:gd name="T8" fmla="*/ 9 w 107"/>
                <a:gd name="T9" fmla="*/ 82 h 82"/>
                <a:gd name="T10" fmla="*/ 99 w 107"/>
                <a:gd name="T11" fmla="*/ 82 h 82"/>
                <a:gd name="T12" fmla="*/ 107 w 107"/>
                <a:gd name="T13" fmla="*/ 74 h 82"/>
                <a:gd name="T14" fmla="*/ 107 w 107"/>
                <a:gd name="T15" fmla="*/ 8 h 82"/>
                <a:gd name="T16" fmla="*/ 99 w 107"/>
                <a:gd name="T17" fmla="*/ 0 h 82"/>
                <a:gd name="T18" fmla="*/ 33 w 107"/>
                <a:gd name="T19" fmla="*/ 55 h 82"/>
                <a:gd name="T20" fmla="*/ 16 w 107"/>
                <a:gd name="T21" fmla="*/ 73 h 82"/>
                <a:gd name="T22" fmla="*/ 10 w 107"/>
                <a:gd name="T23" fmla="*/ 73 h 82"/>
                <a:gd name="T24" fmla="*/ 10 w 107"/>
                <a:gd name="T25" fmla="*/ 67 h 82"/>
                <a:gd name="T26" fmla="*/ 27 w 107"/>
                <a:gd name="T27" fmla="*/ 50 h 82"/>
                <a:gd name="T28" fmla="*/ 33 w 107"/>
                <a:gd name="T29" fmla="*/ 50 h 82"/>
                <a:gd name="T30" fmla="*/ 33 w 107"/>
                <a:gd name="T31" fmla="*/ 55 h 82"/>
                <a:gd name="T32" fmla="*/ 54 w 107"/>
                <a:gd name="T33" fmla="*/ 57 h 82"/>
                <a:gd name="T34" fmla="*/ 51 w 107"/>
                <a:gd name="T35" fmla="*/ 56 h 82"/>
                <a:gd name="T36" fmla="*/ 10 w 107"/>
                <a:gd name="T37" fmla="*/ 15 h 82"/>
                <a:gd name="T38" fmla="*/ 10 w 107"/>
                <a:gd name="T39" fmla="*/ 9 h 82"/>
                <a:gd name="T40" fmla="*/ 16 w 107"/>
                <a:gd name="T41" fmla="*/ 9 h 82"/>
                <a:gd name="T42" fmla="*/ 54 w 107"/>
                <a:gd name="T43" fmla="*/ 47 h 82"/>
                <a:gd name="T44" fmla="*/ 92 w 107"/>
                <a:gd name="T45" fmla="*/ 9 h 82"/>
                <a:gd name="T46" fmla="*/ 98 w 107"/>
                <a:gd name="T47" fmla="*/ 9 h 82"/>
                <a:gd name="T48" fmla="*/ 98 w 107"/>
                <a:gd name="T49" fmla="*/ 15 h 82"/>
                <a:gd name="T50" fmla="*/ 57 w 107"/>
                <a:gd name="T51" fmla="*/ 56 h 82"/>
                <a:gd name="T52" fmla="*/ 54 w 107"/>
                <a:gd name="T53" fmla="*/ 57 h 82"/>
                <a:gd name="T54" fmla="*/ 98 w 107"/>
                <a:gd name="T55" fmla="*/ 73 h 82"/>
                <a:gd name="T56" fmla="*/ 92 w 107"/>
                <a:gd name="T57" fmla="*/ 73 h 82"/>
                <a:gd name="T58" fmla="*/ 75 w 107"/>
                <a:gd name="T59" fmla="*/ 55 h 82"/>
                <a:gd name="T60" fmla="*/ 75 w 107"/>
                <a:gd name="T61" fmla="*/ 50 h 82"/>
                <a:gd name="T62" fmla="*/ 81 w 107"/>
                <a:gd name="T63" fmla="*/ 50 h 82"/>
                <a:gd name="T64" fmla="*/ 98 w 107"/>
                <a:gd name="T65" fmla="*/ 67 h 82"/>
                <a:gd name="T66" fmla="*/ 98 w 107"/>
                <a:gd name="T67"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82">
                  <a:moveTo>
                    <a:pt x="99" y="0"/>
                  </a:moveTo>
                  <a:cubicBezTo>
                    <a:pt x="9" y="0"/>
                    <a:pt x="9" y="0"/>
                    <a:pt x="9" y="0"/>
                  </a:cubicBezTo>
                  <a:cubicBezTo>
                    <a:pt x="4" y="0"/>
                    <a:pt x="0" y="4"/>
                    <a:pt x="0" y="8"/>
                  </a:cubicBezTo>
                  <a:cubicBezTo>
                    <a:pt x="0" y="74"/>
                    <a:pt x="0" y="74"/>
                    <a:pt x="0" y="74"/>
                  </a:cubicBezTo>
                  <a:cubicBezTo>
                    <a:pt x="0" y="78"/>
                    <a:pt x="4" y="82"/>
                    <a:pt x="9" y="82"/>
                  </a:cubicBezTo>
                  <a:cubicBezTo>
                    <a:pt x="99" y="82"/>
                    <a:pt x="99" y="82"/>
                    <a:pt x="99" y="82"/>
                  </a:cubicBezTo>
                  <a:cubicBezTo>
                    <a:pt x="104" y="82"/>
                    <a:pt x="107" y="78"/>
                    <a:pt x="107" y="74"/>
                  </a:cubicBezTo>
                  <a:cubicBezTo>
                    <a:pt x="107" y="8"/>
                    <a:pt x="107" y="8"/>
                    <a:pt x="107" y="8"/>
                  </a:cubicBezTo>
                  <a:cubicBezTo>
                    <a:pt x="107" y="4"/>
                    <a:pt x="104" y="0"/>
                    <a:pt x="99" y="0"/>
                  </a:cubicBezTo>
                  <a:close/>
                  <a:moveTo>
                    <a:pt x="33" y="55"/>
                  </a:moveTo>
                  <a:cubicBezTo>
                    <a:pt x="16" y="73"/>
                    <a:pt x="16" y="73"/>
                    <a:pt x="16" y="73"/>
                  </a:cubicBezTo>
                  <a:cubicBezTo>
                    <a:pt x="14" y="74"/>
                    <a:pt x="11" y="74"/>
                    <a:pt x="10" y="73"/>
                  </a:cubicBezTo>
                  <a:cubicBezTo>
                    <a:pt x="8" y="71"/>
                    <a:pt x="8" y="69"/>
                    <a:pt x="10" y="67"/>
                  </a:cubicBezTo>
                  <a:cubicBezTo>
                    <a:pt x="27" y="50"/>
                    <a:pt x="27" y="50"/>
                    <a:pt x="27" y="50"/>
                  </a:cubicBezTo>
                  <a:cubicBezTo>
                    <a:pt x="29" y="48"/>
                    <a:pt x="31" y="48"/>
                    <a:pt x="33" y="50"/>
                  </a:cubicBezTo>
                  <a:cubicBezTo>
                    <a:pt x="35" y="51"/>
                    <a:pt x="35" y="54"/>
                    <a:pt x="33" y="55"/>
                  </a:cubicBezTo>
                  <a:close/>
                  <a:moveTo>
                    <a:pt x="54" y="57"/>
                  </a:moveTo>
                  <a:cubicBezTo>
                    <a:pt x="53" y="57"/>
                    <a:pt x="52" y="57"/>
                    <a:pt x="51" y="56"/>
                  </a:cubicBezTo>
                  <a:cubicBezTo>
                    <a:pt x="10" y="15"/>
                    <a:pt x="10" y="15"/>
                    <a:pt x="10" y="15"/>
                  </a:cubicBezTo>
                  <a:cubicBezTo>
                    <a:pt x="8" y="13"/>
                    <a:pt x="8" y="11"/>
                    <a:pt x="10" y="9"/>
                  </a:cubicBezTo>
                  <a:cubicBezTo>
                    <a:pt x="12" y="8"/>
                    <a:pt x="14" y="8"/>
                    <a:pt x="16" y="9"/>
                  </a:cubicBezTo>
                  <a:cubicBezTo>
                    <a:pt x="54" y="47"/>
                    <a:pt x="54" y="47"/>
                    <a:pt x="54" y="47"/>
                  </a:cubicBezTo>
                  <a:cubicBezTo>
                    <a:pt x="92" y="9"/>
                    <a:pt x="92" y="9"/>
                    <a:pt x="92" y="9"/>
                  </a:cubicBezTo>
                  <a:cubicBezTo>
                    <a:pt x="94" y="8"/>
                    <a:pt x="96" y="8"/>
                    <a:pt x="98" y="9"/>
                  </a:cubicBezTo>
                  <a:cubicBezTo>
                    <a:pt x="99" y="11"/>
                    <a:pt x="99" y="13"/>
                    <a:pt x="98" y="15"/>
                  </a:cubicBezTo>
                  <a:cubicBezTo>
                    <a:pt x="57" y="56"/>
                    <a:pt x="57" y="56"/>
                    <a:pt x="57" y="56"/>
                  </a:cubicBezTo>
                  <a:cubicBezTo>
                    <a:pt x="56" y="57"/>
                    <a:pt x="55" y="57"/>
                    <a:pt x="54" y="57"/>
                  </a:cubicBezTo>
                  <a:close/>
                  <a:moveTo>
                    <a:pt x="98" y="73"/>
                  </a:moveTo>
                  <a:cubicBezTo>
                    <a:pt x="96" y="74"/>
                    <a:pt x="94" y="74"/>
                    <a:pt x="92" y="73"/>
                  </a:cubicBezTo>
                  <a:cubicBezTo>
                    <a:pt x="75" y="55"/>
                    <a:pt x="75" y="55"/>
                    <a:pt x="75" y="55"/>
                  </a:cubicBezTo>
                  <a:cubicBezTo>
                    <a:pt x="73" y="54"/>
                    <a:pt x="73" y="51"/>
                    <a:pt x="75" y="50"/>
                  </a:cubicBezTo>
                  <a:cubicBezTo>
                    <a:pt x="76" y="48"/>
                    <a:pt x="79" y="48"/>
                    <a:pt x="81" y="50"/>
                  </a:cubicBezTo>
                  <a:cubicBezTo>
                    <a:pt x="98" y="67"/>
                    <a:pt x="98" y="67"/>
                    <a:pt x="98" y="67"/>
                  </a:cubicBezTo>
                  <a:cubicBezTo>
                    <a:pt x="100" y="69"/>
                    <a:pt x="100" y="71"/>
                    <a:pt x="98" y="73"/>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grpSp>
        <p:nvGrpSpPr>
          <p:cNvPr id="156" name="组合 62"/>
          <p:cNvGrpSpPr/>
          <p:nvPr/>
        </p:nvGrpSpPr>
        <p:grpSpPr>
          <a:xfrm>
            <a:off x="2542908" y="2505389"/>
            <a:ext cx="444363" cy="444617"/>
            <a:chOff x="3391427" y="3866835"/>
            <a:chExt cx="592640" cy="592640"/>
          </a:xfrm>
        </p:grpSpPr>
        <p:sp>
          <p:nvSpPr>
            <p:cNvPr id="157" name="Rectangle 183"/>
            <p:cNvSpPr/>
            <p:nvPr/>
          </p:nvSpPr>
          <p:spPr>
            <a:xfrm>
              <a:off x="3391427" y="3866835"/>
              <a:ext cx="592640" cy="592640"/>
            </a:xfrm>
            <a:prstGeom prst="rect">
              <a:avLst/>
            </a:prstGeom>
            <a:solidFill>
              <a:schemeClr val="bg1">
                <a:lumMod val="95000"/>
              </a:schemeClr>
            </a:solidFill>
            <a:ln>
              <a:noFill/>
            </a:ln>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prstClr val="white"/>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58" name="Freeform 70"/>
            <p:cNvSpPr>
              <a:spLocks noEditPoints="1"/>
            </p:cNvSpPr>
            <p:nvPr/>
          </p:nvSpPr>
          <p:spPr bwMode="auto">
            <a:xfrm>
              <a:off x="3546440" y="4004056"/>
              <a:ext cx="257213" cy="298241"/>
            </a:xfrm>
            <a:custGeom>
              <a:avLst/>
              <a:gdLst>
                <a:gd name="T0" fmla="*/ 85 w 123"/>
                <a:gd name="T1" fmla="*/ 53 h 143"/>
                <a:gd name="T2" fmla="*/ 62 w 123"/>
                <a:gd name="T3" fmla="*/ 58 h 143"/>
                <a:gd name="T4" fmla="*/ 59 w 123"/>
                <a:gd name="T5" fmla="*/ 59 h 143"/>
                <a:gd name="T6" fmla="*/ 56 w 123"/>
                <a:gd name="T7" fmla="*/ 50 h 143"/>
                <a:gd name="T8" fmla="*/ 52 w 123"/>
                <a:gd name="T9" fmla="*/ 20 h 143"/>
                <a:gd name="T10" fmla="*/ 42 w 123"/>
                <a:gd name="T11" fmla="*/ 21 h 143"/>
                <a:gd name="T12" fmla="*/ 54 w 123"/>
                <a:gd name="T13" fmla="*/ 59 h 143"/>
                <a:gd name="T14" fmla="*/ 45 w 123"/>
                <a:gd name="T15" fmla="*/ 52 h 143"/>
                <a:gd name="T16" fmla="*/ 12 w 123"/>
                <a:gd name="T17" fmla="*/ 112 h 143"/>
                <a:gd name="T18" fmla="*/ 49 w 123"/>
                <a:gd name="T19" fmla="*/ 142 h 143"/>
                <a:gd name="T20" fmla="*/ 60 w 123"/>
                <a:gd name="T21" fmla="*/ 139 h 143"/>
                <a:gd name="T22" fmla="*/ 71 w 123"/>
                <a:gd name="T23" fmla="*/ 142 h 143"/>
                <a:gd name="T24" fmla="*/ 107 w 123"/>
                <a:gd name="T25" fmla="*/ 118 h 143"/>
                <a:gd name="T26" fmla="*/ 85 w 123"/>
                <a:gd name="T27" fmla="*/ 53 h 143"/>
                <a:gd name="T28" fmla="*/ 99 w 123"/>
                <a:gd name="T29" fmla="*/ 0 h 143"/>
                <a:gd name="T30" fmla="*/ 73 w 123"/>
                <a:gd name="T31" fmla="*/ 12 h 143"/>
                <a:gd name="T32" fmla="*/ 61 w 123"/>
                <a:gd name="T33" fmla="*/ 38 h 143"/>
                <a:gd name="T34" fmla="*/ 88 w 123"/>
                <a:gd name="T35" fmla="*/ 26 h 143"/>
                <a:gd name="T36" fmla="*/ 99 w 12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43">
                  <a:moveTo>
                    <a:pt x="85" y="53"/>
                  </a:moveTo>
                  <a:cubicBezTo>
                    <a:pt x="77" y="52"/>
                    <a:pt x="75" y="54"/>
                    <a:pt x="62" y="58"/>
                  </a:cubicBezTo>
                  <a:cubicBezTo>
                    <a:pt x="61" y="59"/>
                    <a:pt x="60" y="59"/>
                    <a:pt x="59" y="59"/>
                  </a:cubicBezTo>
                  <a:cubicBezTo>
                    <a:pt x="58" y="57"/>
                    <a:pt x="57" y="54"/>
                    <a:pt x="56" y="50"/>
                  </a:cubicBezTo>
                  <a:cubicBezTo>
                    <a:pt x="51" y="35"/>
                    <a:pt x="52" y="20"/>
                    <a:pt x="52" y="20"/>
                  </a:cubicBezTo>
                  <a:cubicBezTo>
                    <a:pt x="52" y="20"/>
                    <a:pt x="48" y="16"/>
                    <a:pt x="42" y="21"/>
                  </a:cubicBezTo>
                  <a:cubicBezTo>
                    <a:pt x="40" y="29"/>
                    <a:pt x="49" y="49"/>
                    <a:pt x="54" y="59"/>
                  </a:cubicBezTo>
                  <a:cubicBezTo>
                    <a:pt x="50" y="57"/>
                    <a:pt x="49" y="52"/>
                    <a:pt x="45" y="52"/>
                  </a:cubicBezTo>
                  <a:cubicBezTo>
                    <a:pt x="15" y="50"/>
                    <a:pt x="0" y="84"/>
                    <a:pt x="12" y="112"/>
                  </a:cubicBezTo>
                  <a:cubicBezTo>
                    <a:pt x="19" y="130"/>
                    <a:pt x="35" y="141"/>
                    <a:pt x="49" y="142"/>
                  </a:cubicBezTo>
                  <a:cubicBezTo>
                    <a:pt x="53" y="143"/>
                    <a:pt x="56" y="139"/>
                    <a:pt x="60" y="139"/>
                  </a:cubicBezTo>
                  <a:cubicBezTo>
                    <a:pt x="64" y="139"/>
                    <a:pt x="69" y="142"/>
                    <a:pt x="71" y="142"/>
                  </a:cubicBezTo>
                  <a:cubicBezTo>
                    <a:pt x="85" y="143"/>
                    <a:pt x="97" y="134"/>
                    <a:pt x="107" y="118"/>
                  </a:cubicBezTo>
                  <a:cubicBezTo>
                    <a:pt x="123" y="91"/>
                    <a:pt x="114" y="55"/>
                    <a:pt x="85" y="53"/>
                  </a:cubicBezTo>
                  <a:close/>
                  <a:moveTo>
                    <a:pt x="99" y="0"/>
                  </a:moveTo>
                  <a:cubicBezTo>
                    <a:pt x="99" y="0"/>
                    <a:pt x="84" y="1"/>
                    <a:pt x="73" y="12"/>
                  </a:cubicBezTo>
                  <a:cubicBezTo>
                    <a:pt x="63" y="22"/>
                    <a:pt x="61" y="38"/>
                    <a:pt x="61" y="38"/>
                  </a:cubicBezTo>
                  <a:cubicBezTo>
                    <a:pt x="61" y="38"/>
                    <a:pt x="77" y="37"/>
                    <a:pt x="88" y="26"/>
                  </a:cubicBezTo>
                  <a:cubicBezTo>
                    <a:pt x="98" y="16"/>
                    <a:pt x="99" y="0"/>
                    <a:pt x="99" y="0"/>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grpSp>
        <p:nvGrpSpPr>
          <p:cNvPr id="159" name="组合 66"/>
          <p:cNvGrpSpPr/>
          <p:nvPr/>
        </p:nvGrpSpPr>
        <p:grpSpPr>
          <a:xfrm>
            <a:off x="2542908" y="1627016"/>
            <a:ext cx="444364" cy="444617"/>
            <a:chOff x="3391427" y="2696033"/>
            <a:chExt cx="592640" cy="592640"/>
          </a:xfrm>
        </p:grpSpPr>
        <p:sp>
          <p:nvSpPr>
            <p:cNvPr id="160" name="Rectangle 182"/>
            <p:cNvSpPr/>
            <p:nvPr/>
          </p:nvSpPr>
          <p:spPr>
            <a:xfrm>
              <a:off x="3391427" y="2696033"/>
              <a:ext cx="592640" cy="592640"/>
            </a:xfrm>
            <a:prstGeom prst="rect">
              <a:avLst/>
            </a:prstGeom>
            <a:solidFill>
              <a:schemeClr val="bg1">
                <a:lumMod val="95000"/>
              </a:schemeClr>
            </a:solidFill>
            <a:ln>
              <a:noFill/>
            </a:ln>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prstClr val="white"/>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61" name="Rectangle 185"/>
            <p:cNvSpPr/>
            <p:nvPr/>
          </p:nvSpPr>
          <p:spPr>
            <a:xfrm>
              <a:off x="3454162" y="2766879"/>
              <a:ext cx="450948" cy="450948"/>
            </a:xfrm>
            <a:prstGeom prst="rect">
              <a:avLst/>
            </a:prstGeom>
            <a:solidFill>
              <a:srgbClr val="C5D7E5"/>
            </a:solidFill>
            <a:ln w="38100">
              <a:gradFill flip="none" rotWithShape="1">
                <a:gsLst>
                  <a:gs pos="0">
                    <a:schemeClr val="bg1">
                      <a:lumMod val="78000"/>
                    </a:schemeClr>
                  </a:gs>
                  <a:gs pos="100000">
                    <a:schemeClr val="bg1">
                      <a:lumMod val="98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62" name="Freeform 5"/>
            <p:cNvSpPr>
              <a:spLocks noEditPoints="1"/>
            </p:cNvSpPr>
            <p:nvPr/>
          </p:nvSpPr>
          <p:spPr bwMode="auto">
            <a:xfrm>
              <a:off x="3524597" y="2913125"/>
              <a:ext cx="304697" cy="177189"/>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grpSp>
        <p:nvGrpSpPr>
          <p:cNvPr id="163" name="组合 70"/>
          <p:cNvGrpSpPr/>
          <p:nvPr/>
        </p:nvGrpSpPr>
        <p:grpSpPr>
          <a:xfrm>
            <a:off x="2542908" y="3364222"/>
            <a:ext cx="444364" cy="444617"/>
            <a:chOff x="3391427" y="5011593"/>
            <a:chExt cx="592640" cy="592640"/>
          </a:xfrm>
        </p:grpSpPr>
        <p:sp>
          <p:nvSpPr>
            <p:cNvPr id="164" name="Rectangle 184"/>
            <p:cNvSpPr/>
            <p:nvPr/>
          </p:nvSpPr>
          <p:spPr>
            <a:xfrm>
              <a:off x="3391427" y="5011593"/>
              <a:ext cx="592640" cy="592640"/>
            </a:xfrm>
            <a:prstGeom prst="rect">
              <a:avLst/>
            </a:prstGeom>
            <a:solidFill>
              <a:schemeClr val="bg1">
                <a:lumMod val="95000"/>
              </a:schemeClr>
            </a:solidFill>
            <a:ln>
              <a:noFill/>
            </a:ln>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prstClr val="white"/>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65" name="Rectangle 185"/>
            <p:cNvSpPr/>
            <p:nvPr/>
          </p:nvSpPr>
          <p:spPr>
            <a:xfrm>
              <a:off x="3454162" y="5082439"/>
              <a:ext cx="450948" cy="450948"/>
            </a:xfrm>
            <a:prstGeom prst="rect">
              <a:avLst/>
            </a:prstGeom>
            <a:solidFill>
              <a:srgbClr val="C5D7E5"/>
            </a:solidFill>
            <a:ln w="38100">
              <a:gradFill flip="none" rotWithShape="1">
                <a:gsLst>
                  <a:gs pos="0">
                    <a:schemeClr val="bg1">
                      <a:lumMod val="78000"/>
                    </a:schemeClr>
                  </a:gs>
                  <a:gs pos="100000">
                    <a:schemeClr val="bg1">
                      <a:lumMod val="98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166" name="Freeform 28"/>
            <p:cNvSpPr/>
            <p:nvPr/>
          </p:nvSpPr>
          <p:spPr bwMode="auto">
            <a:xfrm>
              <a:off x="3549088" y="5181652"/>
              <a:ext cx="280206" cy="275536"/>
            </a:xfrm>
            <a:custGeom>
              <a:avLst/>
              <a:gdLst>
                <a:gd name="T0" fmla="*/ 16 w 136"/>
                <a:gd name="T1" fmla="*/ 57 h 134"/>
                <a:gd name="T2" fmla="*/ 0 w 136"/>
                <a:gd name="T3" fmla="*/ 72 h 134"/>
                <a:gd name="T4" fmla="*/ 25 w 136"/>
                <a:gd name="T5" fmla="*/ 92 h 134"/>
                <a:gd name="T6" fmla="*/ 37 w 136"/>
                <a:gd name="T7" fmla="*/ 78 h 134"/>
                <a:gd name="T8" fmla="*/ 55 w 136"/>
                <a:gd name="T9" fmla="*/ 80 h 134"/>
                <a:gd name="T10" fmla="*/ 42 w 136"/>
                <a:gd name="T11" fmla="*/ 95 h 134"/>
                <a:gd name="T12" fmla="*/ 44 w 136"/>
                <a:gd name="T13" fmla="*/ 115 h 134"/>
                <a:gd name="T14" fmla="*/ 65 w 136"/>
                <a:gd name="T15" fmla="*/ 134 h 134"/>
                <a:gd name="T16" fmla="*/ 92 w 136"/>
                <a:gd name="T17" fmla="*/ 98 h 134"/>
                <a:gd name="T18" fmla="*/ 79 w 136"/>
                <a:gd name="T19" fmla="*/ 92 h 134"/>
                <a:gd name="T20" fmla="*/ 80 w 136"/>
                <a:gd name="T21" fmla="*/ 78 h 134"/>
                <a:gd name="T22" fmla="*/ 96 w 136"/>
                <a:gd name="T23" fmla="*/ 76 h 134"/>
                <a:gd name="T24" fmla="*/ 107 w 136"/>
                <a:gd name="T25" fmla="*/ 90 h 134"/>
                <a:gd name="T26" fmla="*/ 136 w 136"/>
                <a:gd name="T27" fmla="*/ 62 h 134"/>
                <a:gd name="T28" fmla="*/ 103 w 136"/>
                <a:gd name="T29" fmla="*/ 40 h 134"/>
                <a:gd name="T30" fmla="*/ 90 w 136"/>
                <a:gd name="T31" fmla="*/ 54 h 134"/>
                <a:gd name="T32" fmla="*/ 75 w 136"/>
                <a:gd name="T33" fmla="*/ 40 h 134"/>
                <a:gd name="T34" fmla="*/ 93 w 136"/>
                <a:gd name="T35" fmla="*/ 27 h 134"/>
                <a:gd name="T36" fmla="*/ 71 w 136"/>
                <a:gd name="T37" fmla="*/ 0 h 134"/>
                <a:gd name="T38" fmla="*/ 37 w 136"/>
                <a:gd name="T39" fmla="*/ 28 h 134"/>
                <a:gd name="T40" fmla="*/ 30 w 136"/>
                <a:gd name="T41" fmla="*/ 16 h 134"/>
                <a:gd name="T42" fmla="*/ 12 w 136"/>
                <a:gd name="T43" fmla="*/ 15 h 134"/>
                <a:gd name="T44" fmla="*/ 19 w 136"/>
                <a:gd name="T45" fmla="*/ 32 h 134"/>
                <a:gd name="T46" fmla="*/ 16 w 136"/>
                <a:gd name="T47" fmla="*/ 5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 h="134">
                  <a:moveTo>
                    <a:pt x="16" y="57"/>
                  </a:moveTo>
                  <a:cubicBezTo>
                    <a:pt x="6" y="64"/>
                    <a:pt x="0" y="72"/>
                    <a:pt x="0" y="72"/>
                  </a:cubicBezTo>
                  <a:cubicBezTo>
                    <a:pt x="0" y="72"/>
                    <a:pt x="16" y="94"/>
                    <a:pt x="25" y="92"/>
                  </a:cubicBezTo>
                  <a:cubicBezTo>
                    <a:pt x="33" y="90"/>
                    <a:pt x="33" y="85"/>
                    <a:pt x="37" y="78"/>
                  </a:cubicBezTo>
                  <a:cubicBezTo>
                    <a:pt x="40" y="70"/>
                    <a:pt x="54" y="72"/>
                    <a:pt x="55" y="80"/>
                  </a:cubicBezTo>
                  <a:cubicBezTo>
                    <a:pt x="55" y="87"/>
                    <a:pt x="53" y="94"/>
                    <a:pt x="42" y="95"/>
                  </a:cubicBezTo>
                  <a:cubicBezTo>
                    <a:pt x="32" y="96"/>
                    <a:pt x="31" y="108"/>
                    <a:pt x="44" y="115"/>
                  </a:cubicBezTo>
                  <a:cubicBezTo>
                    <a:pt x="56" y="122"/>
                    <a:pt x="56" y="127"/>
                    <a:pt x="65" y="134"/>
                  </a:cubicBezTo>
                  <a:cubicBezTo>
                    <a:pt x="74" y="124"/>
                    <a:pt x="98" y="105"/>
                    <a:pt x="92" y="98"/>
                  </a:cubicBezTo>
                  <a:cubicBezTo>
                    <a:pt x="86" y="95"/>
                    <a:pt x="85" y="99"/>
                    <a:pt x="79" y="92"/>
                  </a:cubicBezTo>
                  <a:cubicBezTo>
                    <a:pt x="73" y="86"/>
                    <a:pt x="78" y="80"/>
                    <a:pt x="80" y="78"/>
                  </a:cubicBezTo>
                  <a:cubicBezTo>
                    <a:pt x="82" y="75"/>
                    <a:pt x="90" y="70"/>
                    <a:pt x="96" y="76"/>
                  </a:cubicBezTo>
                  <a:cubicBezTo>
                    <a:pt x="102" y="82"/>
                    <a:pt x="96" y="89"/>
                    <a:pt x="107" y="90"/>
                  </a:cubicBezTo>
                  <a:cubicBezTo>
                    <a:pt x="118" y="91"/>
                    <a:pt x="127" y="71"/>
                    <a:pt x="136" y="62"/>
                  </a:cubicBezTo>
                  <a:cubicBezTo>
                    <a:pt x="123" y="49"/>
                    <a:pt x="114" y="34"/>
                    <a:pt x="103" y="40"/>
                  </a:cubicBezTo>
                  <a:cubicBezTo>
                    <a:pt x="91" y="46"/>
                    <a:pt x="98" y="45"/>
                    <a:pt x="90" y="54"/>
                  </a:cubicBezTo>
                  <a:cubicBezTo>
                    <a:pt x="81" y="62"/>
                    <a:pt x="67" y="48"/>
                    <a:pt x="75" y="40"/>
                  </a:cubicBezTo>
                  <a:cubicBezTo>
                    <a:pt x="83" y="32"/>
                    <a:pt x="85" y="36"/>
                    <a:pt x="93" y="27"/>
                  </a:cubicBezTo>
                  <a:cubicBezTo>
                    <a:pt x="101" y="18"/>
                    <a:pt x="83" y="12"/>
                    <a:pt x="71" y="0"/>
                  </a:cubicBezTo>
                  <a:cubicBezTo>
                    <a:pt x="60" y="15"/>
                    <a:pt x="45" y="29"/>
                    <a:pt x="37" y="28"/>
                  </a:cubicBezTo>
                  <a:cubicBezTo>
                    <a:pt x="30" y="26"/>
                    <a:pt x="30" y="22"/>
                    <a:pt x="30" y="16"/>
                  </a:cubicBezTo>
                  <a:cubicBezTo>
                    <a:pt x="30" y="11"/>
                    <a:pt x="18" y="8"/>
                    <a:pt x="12" y="15"/>
                  </a:cubicBezTo>
                  <a:cubicBezTo>
                    <a:pt x="6" y="23"/>
                    <a:pt x="11" y="30"/>
                    <a:pt x="19" y="32"/>
                  </a:cubicBezTo>
                  <a:cubicBezTo>
                    <a:pt x="27" y="33"/>
                    <a:pt x="26" y="50"/>
                    <a:pt x="16" y="57"/>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pic>
        <p:nvPicPr>
          <p:cNvPr id="167" name="图片 50"/>
          <p:cNvPicPr>
            <a:picLocks noChangeAspect="1"/>
          </p:cNvPicPr>
          <p:nvPr/>
        </p:nvPicPr>
        <p:blipFill>
          <a:blip r:embed="rId3"/>
          <a:stretch>
            <a:fillRect/>
          </a:stretch>
        </p:blipFill>
        <p:spPr>
          <a:xfrm>
            <a:off x="7904164" y="4045134"/>
            <a:ext cx="1085175" cy="1085175"/>
          </a:xfrm>
          <a:prstGeom prst="rect">
            <a:avLst/>
          </a:prstGeom>
        </p:spPr>
      </p:pic>
      <p:pic>
        <p:nvPicPr>
          <p:cNvPr id="168" name="图片 13"/>
          <p:cNvPicPr>
            <a:picLocks noChangeAspect="1"/>
          </p:cNvPicPr>
          <p:nvPr/>
        </p:nvPicPr>
        <p:blipFill>
          <a:blip r:embed="rId4"/>
          <a:stretch>
            <a:fillRect/>
          </a:stretch>
        </p:blipFill>
        <p:spPr>
          <a:xfrm>
            <a:off x="3089767" y="1438068"/>
            <a:ext cx="2876989" cy="2247135"/>
          </a:xfrm>
          <a:prstGeom prst="rect">
            <a:avLst/>
          </a:prstGeom>
        </p:spPr>
      </p:pic>
      <p:sp>
        <p:nvSpPr>
          <p:cNvPr id="169" name="Rectangle 168"/>
          <p:cNvSpPr/>
          <p:nvPr/>
        </p:nvSpPr>
        <p:spPr>
          <a:xfrm>
            <a:off x="198844" y="114957"/>
            <a:ext cx="2712356" cy="792268"/>
          </a:xfrm>
          <a:prstGeom prst="rect">
            <a:avLst/>
          </a:prstGeom>
          <a:solidFill>
            <a:schemeClr val="bg1">
              <a:alpha val="100000"/>
            </a:schemeClr>
          </a:solidFill>
          <a:ln w="0"/>
        </p:spPr>
        <p:txBody>
          <a:bodyPr anchor="ctr"/>
          <a:lstStyle/>
          <a:p>
            <a:pPr algn="l"/>
            <a:r>
              <a:rPr lang="zh-CN"/>
              <a:t>猫咪基地</a:t>
            </a:r>
            <a:endParaRPr/>
          </a:p>
        </p:txBody>
      </p:sp>
      <p:sp>
        <p:nvSpPr>
          <p:cNvPr id="170" name="TextBox 169"/>
          <p:cNvSpPr txBox="1"/>
          <p:nvPr/>
        </p:nvSpPr>
        <p:spPr>
          <a:xfrm>
            <a:off x="6523807" y="1347003"/>
            <a:ext cx="2465531" cy="914400"/>
          </a:xfrm>
          <a:prstGeom prst="rect">
            <a:avLst/>
          </a:prstGeom>
          <a:ln w="6350">
            <a:prstDash val="solid"/>
          </a:ln>
        </p:spPr>
        <p:txBody>
          <a:bodyPr wrap="square">
            <a:spAutoFit/>
          </a:bodyPr>
          <a:lstStyle/>
          <a:p>
            <a:pPr marL="0" indent="0" algn="l" defTabSz="914400">
              <a:lnSpc>
                <a:spcPct val="150000"/>
              </a:lnSpc>
              <a:spcBef>
                <a:spcPts val="0"/>
              </a:spcBef>
              <a:spcAft>
                <a:spcPts val="0"/>
              </a:spcAft>
            </a:pPr>
            <a:r>
              <a:rPr lang="zh-CN" sz="1200">
                <a:solidFill>
                  <a:schemeClr val="bg1">
                    <a:lumMod val="50000"/>
                    <a:alpha val="100000"/>
                  </a:schemeClr>
                </a:solidFill>
                <a:latin typeface="微软雅黑"/>
                <a:ea typeface="微软雅黑"/>
                <a:cs typeface="+mn-cs"/>
                <a:sym typeface="字魂59号-创粗黑"/>
              </a:rPr>
              <a:t>管理员与志愿者可以添加猫咪，提供捐赠，修改信息，更换图片，更新位置，查看详情，删除猫咪</a:t>
            </a:r>
            <a:endParaRPr/>
          </a:p>
        </p:txBody>
      </p:sp>
      <p:pic>
        <p:nvPicPr>
          <p:cNvPr id="171" name="Picture 170"/>
          <p:cNvPicPr>
            <a:picLocks noChangeAspect="1"/>
          </p:cNvPicPr>
          <p:nvPr/>
        </p:nvPicPr>
        <p:blipFill>
          <a:blip r:embed="rId5"/>
          <a:stretch>
            <a:fillRect/>
          </a:stretch>
        </p:blipFill>
        <p:spPr>
          <a:xfrm>
            <a:off x="3748782" y="1566767"/>
            <a:ext cx="1566911" cy="1546679"/>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childTnLst>
                                    <p:set>
                                      <p:cBhvr>
                                        <p:cTn id="6" dur="1" fill="hold">
                                          <p:stCondLst>
                                            <p:cond delay="0"/>
                                          </p:stCondLst>
                                        </p:cTn>
                                        <p:tgtEl>
                                          <p:spTgt spid="168"/>
                                        </p:tgtEl>
                                        <p:attrNameLst>
                                          <p:attrName>style.visibility</p:attrName>
                                        </p:attrNameLst>
                                      </p:cBhvr>
                                      <p:to>
                                        <p:strVal val="visible"/>
                                      </p:to>
                                    </p:set>
                                    <p:animEffect transition="in" filter="circle(in)">
                                      <p:cBhvr>
                                        <p:cTn id="7" dur="2000"/>
                                        <p:tgtEl>
                                          <p:spTgt spid="168"/>
                                        </p:tgtEl>
                                      </p:cBhvr>
                                    </p:animEffect>
                                  </p:childTnLst>
                                </p:cTn>
                              </p:par>
                            </p:childTnLst>
                          </p:cTn>
                        </p:par>
                        <p:par>
                          <p:cTn id="8" fill="hold">
                            <p:stCondLst>
                              <p:cond delay="2000"/>
                            </p:stCondLst>
                            <p:childTnLst>
                              <p:par>
                                <p:cTn id="9" presetID="10" presetClass="entr" presetSubtype="0" fill="hold" nodeType="afterEffect">
                                  <p:childTnLst>
                                    <p:set>
                                      <p:cBhvr>
                                        <p:cTn id="10" dur="1" fill="hold">
                                          <p:stCondLst>
                                            <p:cond delay="0"/>
                                          </p:stCondLst>
                                        </p:cTn>
                                        <p:tgtEl>
                                          <p:spTgt spid="130"/>
                                        </p:tgtEl>
                                        <p:attrNameLst>
                                          <p:attrName>style.visibility</p:attrName>
                                        </p:attrNameLst>
                                      </p:cBhvr>
                                      <p:to>
                                        <p:strVal val="visible"/>
                                      </p:to>
                                    </p:set>
                                    <p:animEffect transition="in" filter="fade">
                                      <p:cBhvr>
                                        <p:cTn id="11" dur="500"/>
                                        <p:tgtEl>
                                          <p:spTgt spid="130"/>
                                        </p:tgtEl>
                                      </p:cBhvr>
                                    </p:animEffect>
                                  </p:childTnLst>
                                </p:cTn>
                              </p:par>
                            </p:childTnLst>
                          </p:cTn>
                        </p:par>
                        <p:par>
                          <p:cTn id="12" fill="hold">
                            <p:stCondLst>
                              <p:cond delay="2000"/>
                            </p:stCondLst>
                            <p:childTnLst>
                              <p:par>
                                <p:cTn id="13" presetID="10" presetClass="entr" presetSubtype="0" fill="hold" nodeType="afterEffect">
                                  <p:childTnLst>
                                    <p:set>
                                      <p:cBhvr>
                                        <p:cTn id="14" dur="1" fill="hold">
                                          <p:stCondLst>
                                            <p:cond delay="0"/>
                                          </p:stCondLst>
                                        </p:cTn>
                                        <p:tgtEl>
                                          <p:spTgt spid="131"/>
                                        </p:tgtEl>
                                        <p:attrNameLst>
                                          <p:attrName>style.visibility</p:attrName>
                                        </p:attrNameLst>
                                      </p:cBhvr>
                                      <p:to>
                                        <p:strVal val="visible"/>
                                      </p:to>
                                    </p:set>
                                    <p:animEffect transition="in" filter="fade">
                                      <p:cBhvr>
                                        <p:cTn id="15" dur="500"/>
                                        <p:tgtEl>
                                          <p:spTgt spid="131"/>
                                        </p:tgtEl>
                                      </p:cBhvr>
                                    </p:animEffect>
                                  </p:childTnLst>
                                </p:cTn>
                              </p:par>
                            </p:childTnLst>
                          </p:cTn>
                        </p:par>
                        <p:par>
                          <p:cTn id="16" fill="hold">
                            <p:stCondLst>
                              <p:cond delay="2000"/>
                            </p:stCondLst>
                            <p:childTnLst>
                              <p:par>
                                <p:cTn id="17" presetID="2" presetClass="entr" presetSubtype="2" fill="hold" nodeType="afterEffect">
                                  <p:childTnLst>
                                    <p:set>
                                      <p:cBhvr>
                                        <p:cTn id="18" dur="1" fill="hold">
                                          <p:stCondLst>
                                            <p:cond delay="0"/>
                                          </p:stCondLst>
                                        </p:cTn>
                                        <p:tgtEl>
                                          <p:spTgt spid="144"/>
                                        </p:tgtEl>
                                        <p:attrNameLst>
                                          <p:attrName>style.visibility</p:attrName>
                                        </p:attrNameLst>
                                      </p:cBhvr>
                                      <p:to>
                                        <p:strVal val="visible"/>
                                      </p:to>
                                    </p:set>
                                    <p:anim calcmode="lin" valueType="num">
                                      <p:cBhvr additive="base">
                                        <p:cTn id="19" dur="500" fill="hold"/>
                                        <p:tgtEl>
                                          <p:spTgt spid="144"/>
                                        </p:tgtEl>
                                        <p:attrNameLst>
                                          <p:attrName>ppt_x</p:attrName>
                                        </p:attrNameLst>
                                      </p:cBhvr>
                                      <p:tavLst>
                                        <p:tav tm="0">
                                          <p:val>
                                            <p:strVal val="1+#ppt_w/2"/>
                                          </p:val>
                                        </p:tav>
                                        <p:tav tm="100000">
                                          <p:val>
                                            <p:strVal val="#ppt_x"/>
                                          </p:val>
                                        </p:tav>
                                      </p:tavLst>
                                    </p:anim>
                                    <p:anim calcmode="lin" valueType="num">
                                      <p:cBhvr additive="base">
                                        <p:cTn id="20" dur="500" fill="hold"/>
                                        <p:tgtEl>
                                          <p:spTgt spid="144"/>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10" presetClass="entr" presetSubtype="0" fill="hold" nodeType="afterEffec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childTnLst>
                          </p:cTn>
                        </p:par>
                        <p:par>
                          <p:cTn id="25" fill="hold">
                            <p:stCondLst>
                              <p:cond delay="2000"/>
                            </p:stCondLst>
                            <p:childTnLst>
                              <p:par>
                                <p:cTn id="26" presetID="10" presetClass="entr" presetSubtype="0" fill="hold" nodeType="afterEffect">
                                  <p:childTnLst>
                                    <p:set>
                                      <p:cBhvr>
                                        <p:cTn id="27" dur="1" fill="hold">
                                          <p:stCondLst>
                                            <p:cond delay="0"/>
                                          </p:stCondLst>
                                        </p:cTn>
                                        <p:tgtEl>
                                          <p:spTgt spid="133"/>
                                        </p:tgtEl>
                                        <p:attrNameLst>
                                          <p:attrName>style.visibility</p:attrName>
                                        </p:attrNameLst>
                                      </p:cBhvr>
                                      <p:to>
                                        <p:strVal val="visible"/>
                                      </p:to>
                                    </p:set>
                                    <p:animEffect transition="in" filter="fade">
                                      <p:cBhvr>
                                        <p:cTn id="28" dur="500"/>
                                        <p:tgtEl>
                                          <p:spTgt spid="133"/>
                                        </p:tgtEl>
                                      </p:cBhvr>
                                    </p:animEffect>
                                  </p:childTnLst>
                                </p:cTn>
                              </p:par>
                            </p:childTnLst>
                          </p:cTn>
                        </p:par>
                        <p:par>
                          <p:cTn id="29" fill="hold">
                            <p:stCondLst>
                              <p:cond delay="2000"/>
                            </p:stCondLst>
                            <p:childTnLst>
                              <p:par>
                                <p:cTn id="30" presetID="2" presetClass="entr" presetSubtype="2" fill="hold" nodeType="afterEffect">
                                  <p:childTnLst>
                                    <p:set>
                                      <p:cBhvr>
                                        <p:cTn id="31" dur="1" fill="hold">
                                          <p:stCondLst>
                                            <p:cond delay="0"/>
                                          </p:stCondLst>
                                        </p:cTn>
                                        <p:tgtEl>
                                          <p:spTgt spid="148"/>
                                        </p:tgtEl>
                                        <p:attrNameLst>
                                          <p:attrName>style.visibility</p:attrName>
                                        </p:attrNameLst>
                                      </p:cBhvr>
                                      <p:to>
                                        <p:strVal val="visible"/>
                                      </p:to>
                                    </p:set>
                                    <p:anim calcmode="lin" valueType="num">
                                      <p:cBhvr additive="base">
                                        <p:cTn id="32" dur="500" fill="hold"/>
                                        <p:tgtEl>
                                          <p:spTgt spid="148"/>
                                        </p:tgtEl>
                                        <p:attrNameLst>
                                          <p:attrName>ppt_x</p:attrName>
                                        </p:attrNameLst>
                                      </p:cBhvr>
                                      <p:tavLst>
                                        <p:tav tm="0">
                                          <p:val>
                                            <p:strVal val="1+#ppt_w/2"/>
                                          </p:val>
                                        </p:tav>
                                        <p:tav tm="100000">
                                          <p:val>
                                            <p:strVal val="#ppt_x"/>
                                          </p:val>
                                        </p:tav>
                                      </p:tavLst>
                                    </p:anim>
                                    <p:anim calcmode="lin" valueType="num">
                                      <p:cBhvr additive="base">
                                        <p:cTn id="33" dur="500" fill="hold"/>
                                        <p:tgtEl>
                                          <p:spTgt spid="148"/>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10" presetClass="entr" presetSubtype="0" fill="hold" nodeType="afterEffect">
                                  <p:childTnLst>
                                    <p:set>
                                      <p:cBhvr>
                                        <p:cTn id="36" dur="1" fill="hold">
                                          <p:stCondLst>
                                            <p:cond delay="0"/>
                                          </p:stCondLst>
                                        </p:cTn>
                                        <p:tgtEl>
                                          <p:spTgt spid="134"/>
                                        </p:tgtEl>
                                        <p:attrNameLst>
                                          <p:attrName>style.visibility</p:attrName>
                                        </p:attrNameLst>
                                      </p:cBhvr>
                                      <p:to>
                                        <p:strVal val="visible"/>
                                      </p:to>
                                    </p:set>
                                    <p:animEffect transition="in" filter="fade">
                                      <p:cBhvr>
                                        <p:cTn id="37" dur="500"/>
                                        <p:tgtEl>
                                          <p:spTgt spid="134"/>
                                        </p:tgtEl>
                                      </p:cBhvr>
                                    </p:animEffect>
                                  </p:childTnLst>
                                </p:cTn>
                              </p:par>
                            </p:childTnLst>
                          </p:cTn>
                        </p:par>
                        <p:par>
                          <p:cTn id="38" fill="hold">
                            <p:stCondLst>
                              <p:cond delay="2000"/>
                            </p:stCondLst>
                            <p:childTnLst>
                              <p:par>
                                <p:cTn id="39" presetID="10" presetClass="entr" presetSubtype="0" fill="hold" nodeType="afterEffect">
                                  <p:childTnLst>
                                    <p:set>
                                      <p:cBhvr>
                                        <p:cTn id="40" dur="1" fill="hold">
                                          <p:stCondLst>
                                            <p:cond delay="0"/>
                                          </p:stCondLst>
                                        </p:cTn>
                                        <p:tgtEl>
                                          <p:spTgt spid="135"/>
                                        </p:tgtEl>
                                        <p:attrNameLst>
                                          <p:attrName>style.visibility</p:attrName>
                                        </p:attrNameLst>
                                      </p:cBhvr>
                                      <p:to>
                                        <p:strVal val="visible"/>
                                      </p:to>
                                    </p:set>
                                    <p:animEffect transition="in" filter="fade">
                                      <p:cBhvr>
                                        <p:cTn id="41" dur="500"/>
                                        <p:tgtEl>
                                          <p:spTgt spid="135"/>
                                        </p:tgtEl>
                                      </p:cBhvr>
                                    </p:animEffect>
                                  </p:childTnLst>
                                </p:cTn>
                              </p:par>
                            </p:childTnLst>
                          </p:cTn>
                        </p:par>
                        <p:par>
                          <p:cTn id="42" fill="hold">
                            <p:stCondLst>
                              <p:cond delay="2000"/>
                            </p:stCondLst>
                            <p:childTnLst>
                              <p:par>
                                <p:cTn id="43" presetID="2" presetClass="entr" presetSubtype="2" fill="hold" nodeType="afterEffect">
                                  <p:childTnLst>
                                    <p:set>
                                      <p:cBhvr>
                                        <p:cTn id="44" dur="1" fill="hold">
                                          <p:stCondLst>
                                            <p:cond delay="0"/>
                                          </p:stCondLst>
                                        </p:cTn>
                                        <p:tgtEl>
                                          <p:spTgt spid="152"/>
                                        </p:tgtEl>
                                        <p:attrNameLst>
                                          <p:attrName>style.visibility</p:attrName>
                                        </p:attrNameLst>
                                      </p:cBhvr>
                                      <p:to>
                                        <p:strVal val="visible"/>
                                      </p:to>
                                    </p:set>
                                    <p:anim calcmode="lin" valueType="num">
                                      <p:cBhvr additive="base">
                                        <p:cTn id="45" dur="500" fill="hold"/>
                                        <p:tgtEl>
                                          <p:spTgt spid="152"/>
                                        </p:tgtEl>
                                        <p:attrNameLst>
                                          <p:attrName>ppt_x</p:attrName>
                                        </p:attrNameLst>
                                      </p:cBhvr>
                                      <p:tavLst>
                                        <p:tav tm="0">
                                          <p:val>
                                            <p:strVal val="1+#ppt_w/2"/>
                                          </p:val>
                                        </p:tav>
                                        <p:tav tm="100000">
                                          <p:val>
                                            <p:strVal val="#ppt_x"/>
                                          </p:val>
                                        </p:tav>
                                      </p:tavLst>
                                    </p:anim>
                                    <p:anim calcmode="lin" valueType="num">
                                      <p:cBhvr additive="base">
                                        <p:cTn id="46" dur="500" fill="hold"/>
                                        <p:tgtEl>
                                          <p:spTgt spid="152"/>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10" presetClass="entr" presetSubtype="0" fill="hold" nodeType="afterEffec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childTnLst>
                          </p:cTn>
                        </p:par>
                        <p:par>
                          <p:cTn id="51" fill="hold">
                            <p:stCondLst>
                              <p:cond delay="2000"/>
                            </p:stCondLst>
                            <p:childTnLst>
                              <p:par>
                                <p:cTn id="52" presetID="10" presetClass="entr" presetSubtype="0" fill="hold" nodeType="afterEffect">
                                  <p:childTnLst>
                                    <p:set>
                                      <p:cBhvr>
                                        <p:cTn id="53" dur="1" fill="hold">
                                          <p:stCondLst>
                                            <p:cond delay="0"/>
                                          </p:stCondLst>
                                        </p:cTn>
                                        <p:tgtEl>
                                          <p:spTgt spid="137"/>
                                        </p:tgtEl>
                                        <p:attrNameLst>
                                          <p:attrName>style.visibility</p:attrName>
                                        </p:attrNameLst>
                                      </p:cBhvr>
                                      <p:to>
                                        <p:strVal val="visible"/>
                                      </p:to>
                                    </p:set>
                                    <p:animEffect transition="in" filter="fade">
                                      <p:cBhvr>
                                        <p:cTn id="54" dur="500"/>
                                        <p:tgtEl>
                                          <p:spTgt spid="137"/>
                                        </p:tgtEl>
                                      </p:cBhvr>
                                    </p:animEffect>
                                  </p:childTnLst>
                                </p:cTn>
                              </p:par>
                            </p:childTnLst>
                          </p:cTn>
                        </p:par>
                        <p:par>
                          <p:cTn id="55" fill="hold">
                            <p:stCondLst>
                              <p:cond delay="2000"/>
                            </p:stCondLst>
                            <p:childTnLst>
                              <p:par>
                                <p:cTn id="56" presetID="2" presetClass="entr" presetSubtype="8" fill="hold" nodeType="afterEffect">
                                  <p:childTnLst>
                                    <p:set>
                                      <p:cBhvr>
                                        <p:cTn id="57" dur="1" fill="hold">
                                          <p:stCondLst>
                                            <p:cond delay="0"/>
                                          </p:stCondLst>
                                        </p:cTn>
                                        <p:tgtEl>
                                          <p:spTgt spid="159"/>
                                        </p:tgtEl>
                                        <p:attrNameLst>
                                          <p:attrName>style.visibility</p:attrName>
                                        </p:attrNameLst>
                                      </p:cBhvr>
                                      <p:to>
                                        <p:strVal val="visible"/>
                                      </p:to>
                                    </p:set>
                                    <p:anim calcmode="lin" valueType="num">
                                      <p:cBhvr additive="base">
                                        <p:cTn id="58" dur="500" fill="hold"/>
                                        <p:tgtEl>
                                          <p:spTgt spid="159"/>
                                        </p:tgtEl>
                                        <p:attrNameLst>
                                          <p:attrName>ppt_x</p:attrName>
                                        </p:attrNameLst>
                                      </p:cBhvr>
                                      <p:tavLst>
                                        <p:tav tm="0">
                                          <p:val>
                                            <p:strVal val="0-#ppt_w/2"/>
                                          </p:val>
                                        </p:tav>
                                        <p:tav tm="100000">
                                          <p:val>
                                            <p:strVal val="#ppt_x"/>
                                          </p:val>
                                        </p:tav>
                                      </p:tavLst>
                                    </p:anim>
                                    <p:anim calcmode="lin" valueType="num">
                                      <p:cBhvr additive="base">
                                        <p:cTn id="59" dur="500" fill="hold"/>
                                        <p:tgtEl>
                                          <p:spTgt spid="159"/>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8" fill="hold" nodeType="afterEffect">
                                  <p:childTnLst>
                                    <p:set>
                                      <p:cBhvr>
                                        <p:cTn id="62" dur="1" fill="hold">
                                          <p:stCondLst>
                                            <p:cond delay="0"/>
                                          </p:stCondLst>
                                        </p:cTn>
                                        <p:tgtEl>
                                          <p:spTgt spid="138"/>
                                        </p:tgtEl>
                                        <p:attrNameLst>
                                          <p:attrName>style.visibility</p:attrName>
                                        </p:attrNameLst>
                                      </p:cBhvr>
                                      <p:to>
                                        <p:strVal val="visible"/>
                                      </p:to>
                                    </p:set>
                                    <p:anim calcmode="lin" valueType="num">
                                      <p:cBhvr additive="base">
                                        <p:cTn id="63" dur="500" fill="hold"/>
                                        <p:tgtEl>
                                          <p:spTgt spid="138"/>
                                        </p:tgtEl>
                                        <p:attrNameLst>
                                          <p:attrName>ppt_x</p:attrName>
                                        </p:attrNameLst>
                                      </p:cBhvr>
                                      <p:tavLst>
                                        <p:tav tm="0">
                                          <p:val>
                                            <p:strVal val="0-#ppt_w/2"/>
                                          </p:val>
                                        </p:tav>
                                        <p:tav tm="100000">
                                          <p:val>
                                            <p:strVal val="#ppt_x"/>
                                          </p:val>
                                        </p:tav>
                                      </p:tavLst>
                                    </p:anim>
                                    <p:anim calcmode="lin" valueType="num">
                                      <p:cBhvr additive="base">
                                        <p:cTn id="64" dur="500" fill="hold"/>
                                        <p:tgtEl>
                                          <p:spTgt spid="138"/>
                                        </p:tgtEl>
                                        <p:attrNameLst>
                                          <p:attrName>ppt_y</p:attrName>
                                        </p:attrNameLst>
                                      </p:cBhvr>
                                      <p:tavLst>
                                        <p:tav tm="0">
                                          <p:val>
                                            <p:strVal val="#ppt_y"/>
                                          </p:val>
                                        </p:tav>
                                        <p:tav tm="100000">
                                          <p:val>
                                            <p:strVal val="#ppt_y"/>
                                          </p:val>
                                        </p:tav>
                                      </p:tavLst>
                                    </p:anim>
                                  </p:childTnLst>
                                </p:cTn>
                              </p:par>
                            </p:childTnLst>
                          </p:cTn>
                        </p:par>
                        <p:par>
                          <p:cTn id="65" fill="hold">
                            <p:stCondLst>
                              <p:cond delay="2000"/>
                            </p:stCondLst>
                            <p:childTnLst>
                              <p:par>
                                <p:cTn id="66" presetID="2" presetClass="entr" presetSubtype="8" fill="hold" nodeType="afterEffect">
                                  <p:childTnLst>
                                    <p:set>
                                      <p:cBhvr>
                                        <p:cTn id="67" dur="1" fill="hold">
                                          <p:stCondLst>
                                            <p:cond delay="0"/>
                                          </p:stCondLst>
                                        </p:cTn>
                                        <p:tgtEl>
                                          <p:spTgt spid="139"/>
                                        </p:tgtEl>
                                        <p:attrNameLst>
                                          <p:attrName>style.visibility</p:attrName>
                                        </p:attrNameLst>
                                      </p:cBhvr>
                                      <p:to>
                                        <p:strVal val="visible"/>
                                      </p:to>
                                    </p:set>
                                    <p:anim calcmode="lin" valueType="num">
                                      <p:cBhvr additive="base">
                                        <p:cTn id="68" dur="500" fill="hold"/>
                                        <p:tgtEl>
                                          <p:spTgt spid="139"/>
                                        </p:tgtEl>
                                        <p:attrNameLst>
                                          <p:attrName>ppt_x</p:attrName>
                                        </p:attrNameLst>
                                      </p:cBhvr>
                                      <p:tavLst>
                                        <p:tav tm="0">
                                          <p:val>
                                            <p:strVal val="0-#ppt_w/2"/>
                                          </p:val>
                                        </p:tav>
                                        <p:tav tm="100000">
                                          <p:val>
                                            <p:strVal val="#ppt_x"/>
                                          </p:val>
                                        </p:tav>
                                      </p:tavLst>
                                    </p:anim>
                                    <p:anim calcmode="lin" valueType="num">
                                      <p:cBhvr additive="base">
                                        <p:cTn id="69" dur="500" fill="hold"/>
                                        <p:tgtEl>
                                          <p:spTgt spid="139"/>
                                        </p:tgtEl>
                                        <p:attrNameLst>
                                          <p:attrName>ppt_y</p:attrName>
                                        </p:attrNameLst>
                                      </p:cBhvr>
                                      <p:tavLst>
                                        <p:tav tm="0">
                                          <p:val>
                                            <p:strVal val="#ppt_y"/>
                                          </p:val>
                                        </p:tav>
                                        <p:tav tm="100000">
                                          <p:val>
                                            <p:strVal val="#ppt_y"/>
                                          </p:val>
                                        </p:tav>
                                      </p:tavLst>
                                    </p:anim>
                                  </p:childTnLst>
                                </p:cTn>
                              </p:par>
                            </p:childTnLst>
                          </p:cTn>
                        </p:par>
                        <p:par>
                          <p:cTn id="70" fill="hold">
                            <p:stCondLst>
                              <p:cond delay="2000"/>
                            </p:stCondLst>
                            <p:childTnLst>
                              <p:par>
                                <p:cTn id="71" presetID="2" presetClass="entr" presetSubtype="8" fill="hold" nodeType="afterEffect">
                                  <p:childTnLst>
                                    <p:set>
                                      <p:cBhvr>
                                        <p:cTn id="72" dur="1" fill="hold">
                                          <p:stCondLst>
                                            <p:cond delay="0"/>
                                          </p:stCondLst>
                                        </p:cTn>
                                        <p:tgtEl>
                                          <p:spTgt spid="156"/>
                                        </p:tgtEl>
                                        <p:attrNameLst>
                                          <p:attrName>style.visibility</p:attrName>
                                        </p:attrNameLst>
                                      </p:cBhvr>
                                      <p:to>
                                        <p:strVal val="visible"/>
                                      </p:to>
                                    </p:set>
                                    <p:anim calcmode="lin" valueType="num">
                                      <p:cBhvr additive="base">
                                        <p:cTn id="73" dur="500" fill="hold"/>
                                        <p:tgtEl>
                                          <p:spTgt spid="156"/>
                                        </p:tgtEl>
                                        <p:attrNameLst>
                                          <p:attrName>ppt_x</p:attrName>
                                        </p:attrNameLst>
                                      </p:cBhvr>
                                      <p:tavLst>
                                        <p:tav tm="0">
                                          <p:val>
                                            <p:strVal val="0-#ppt_w/2"/>
                                          </p:val>
                                        </p:tav>
                                        <p:tav tm="100000">
                                          <p:val>
                                            <p:strVal val="#ppt_x"/>
                                          </p:val>
                                        </p:tav>
                                      </p:tavLst>
                                    </p:anim>
                                    <p:anim calcmode="lin" valueType="num">
                                      <p:cBhvr additive="base">
                                        <p:cTn id="74" dur="500" fill="hold"/>
                                        <p:tgtEl>
                                          <p:spTgt spid="156"/>
                                        </p:tgtEl>
                                        <p:attrNameLst>
                                          <p:attrName>ppt_y</p:attrName>
                                        </p:attrNameLst>
                                      </p:cBhvr>
                                      <p:tavLst>
                                        <p:tav tm="0">
                                          <p:val>
                                            <p:strVal val="#ppt_y"/>
                                          </p:val>
                                        </p:tav>
                                        <p:tav tm="100000">
                                          <p:val>
                                            <p:strVal val="#ppt_y"/>
                                          </p:val>
                                        </p:tav>
                                      </p:tavLst>
                                    </p:anim>
                                  </p:childTnLst>
                                </p:cTn>
                              </p:par>
                            </p:childTnLst>
                          </p:cTn>
                        </p:par>
                        <p:par>
                          <p:cTn id="75" fill="hold">
                            <p:stCondLst>
                              <p:cond delay="2000"/>
                            </p:stCondLst>
                            <p:childTnLst>
                              <p:par>
                                <p:cTn id="76" presetID="10" presetClass="entr" presetSubtype="0" fill="hold" nodeType="afterEffect">
                                  <p:childTnLst>
                                    <p:set>
                                      <p:cBhvr>
                                        <p:cTn id="77" dur="1" fill="hold">
                                          <p:stCondLst>
                                            <p:cond delay="0"/>
                                          </p:stCondLst>
                                        </p:cTn>
                                        <p:tgtEl>
                                          <p:spTgt spid="140"/>
                                        </p:tgtEl>
                                        <p:attrNameLst>
                                          <p:attrName>style.visibility</p:attrName>
                                        </p:attrNameLst>
                                      </p:cBhvr>
                                      <p:to>
                                        <p:strVal val="visible"/>
                                      </p:to>
                                    </p:set>
                                    <p:animEffect transition="in" filter="fade">
                                      <p:cBhvr>
                                        <p:cTn id="78" dur="500"/>
                                        <p:tgtEl>
                                          <p:spTgt spid="140"/>
                                        </p:tgtEl>
                                      </p:cBhvr>
                                    </p:animEffect>
                                  </p:childTnLst>
                                </p:cTn>
                              </p:par>
                            </p:childTnLst>
                          </p:cTn>
                        </p:par>
                        <p:par>
                          <p:cTn id="79" fill="hold">
                            <p:stCondLst>
                              <p:cond delay="2000"/>
                            </p:stCondLst>
                            <p:childTnLst>
                              <p:par>
                                <p:cTn id="80" presetID="10" presetClass="entr" presetSubtype="0" fill="hold" nodeType="afterEffect">
                                  <p:childTnLst>
                                    <p:set>
                                      <p:cBhvr>
                                        <p:cTn id="81" dur="1" fill="hold">
                                          <p:stCondLst>
                                            <p:cond delay="0"/>
                                          </p:stCondLst>
                                        </p:cTn>
                                        <p:tgtEl>
                                          <p:spTgt spid="141"/>
                                        </p:tgtEl>
                                        <p:attrNameLst>
                                          <p:attrName>style.visibility</p:attrName>
                                        </p:attrNameLst>
                                      </p:cBhvr>
                                      <p:to>
                                        <p:strVal val="visible"/>
                                      </p:to>
                                    </p:set>
                                    <p:animEffect transition="in" filter="fade">
                                      <p:cBhvr>
                                        <p:cTn id="82" dur="500"/>
                                        <p:tgtEl>
                                          <p:spTgt spid="141"/>
                                        </p:tgtEl>
                                      </p:cBhvr>
                                    </p:animEffect>
                                  </p:childTnLst>
                                </p:cTn>
                              </p:par>
                            </p:childTnLst>
                          </p:cTn>
                        </p:par>
                        <p:par>
                          <p:cTn id="83" fill="hold">
                            <p:stCondLst>
                              <p:cond delay="2000"/>
                            </p:stCondLst>
                            <p:childTnLst>
                              <p:par>
                                <p:cTn id="84" presetID="2" presetClass="entr" presetSubtype="8" fill="hold" nodeType="afterEffect">
                                  <p:childTnLst>
                                    <p:set>
                                      <p:cBhvr>
                                        <p:cTn id="85" dur="1" fill="hold">
                                          <p:stCondLst>
                                            <p:cond delay="0"/>
                                          </p:stCondLst>
                                        </p:cTn>
                                        <p:tgtEl>
                                          <p:spTgt spid="163"/>
                                        </p:tgtEl>
                                        <p:attrNameLst>
                                          <p:attrName>style.visibility</p:attrName>
                                        </p:attrNameLst>
                                      </p:cBhvr>
                                      <p:to>
                                        <p:strVal val="visible"/>
                                      </p:to>
                                    </p:set>
                                    <p:anim calcmode="lin" valueType="num">
                                      <p:cBhvr additive="base">
                                        <p:cTn id="86" dur="500" fill="hold"/>
                                        <p:tgtEl>
                                          <p:spTgt spid="163"/>
                                        </p:tgtEl>
                                        <p:attrNameLst>
                                          <p:attrName>ppt_x</p:attrName>
                                        </p:attrNameLst>
                                      </p:cBhvr>
                                      <p:tavLst>
                                        <p:tav tm="0">
                                          <p:val>
                                            <p:strVal val="0-#ppt_w/2"/>
                                          </p:val>
                                        </p:tav>
                                        <p:tav tm="100000">
                                          <p:val>
                                            <p:strVal val="#ppt_x"/>
                                          </p:val>
                                        </p:tav>
                                      </p:tavLst>
                                    </p:anim>
                                    <p:anim calcmode="lin" valueType="num">
                                      <p:cBhvr additive="base">
                                        <p:cTn id="87" dur="500" fill="hold"/>
                                        <p:tgtEl>
                                          <p:spTgt spid="163"/>
                                        </p:tgtEl>
                                        <p:attrNameLst>
                                          <p:attrName>ppt_y</p:attrName>
                                        </p:attrNameLst>
                                      </p:cBhvr>
                                      <p:tavLst>
                                        <p:tav tm="0">
                                          <p:val>
                                            <p:strVal val="#ppt_y"/>
                                          </p:val>
                                        </p:tav>
                                        <p:tav tm="100000">
                                          <p:val>
                                            <p:strVal val="#ppt_y"/>
                                          </p:val>
                                        </p:tav>
                                      </p:tavLst>
                                    </p:anim>
                                  </p:childTnLst>
                                </p:cTn>
                              </p:par>
                            </p:childTnLst>
                          </p:cTn>
                        </p:par>
                        <p:par>
                          <p:cTn id="88" fill="hold">
                            <p:stCondLst>
                              <p:cond delay="2000"/>
                            </p:stCondLst>
                            <p:childTnLst>
                              <p:par>
                                <p:cTn id="89" presetID="10" presetClass="entr" presetSubtype="0" fill="hold" nodeType="afterEffect">
                                  <p:childTnLst>
                                    <p:set>
                                      <p:cBhvr>
                                        <p:cTn id="90" dur="1" fill="hold">
                                          <p:stCondLst>
                                            <p:cond delay="0"/>
                                          </p:stCondLst>
                                        </p:cTn>
                                        <p:tgtEl>
                                          <p:spTgt spid="142"/>
                                        </p:tgtEl>
                                        <p:attrNameLst>
                                          <p:attrName>style.visibility</p:attrName>
                                        </p:attrNameLst>
                                      </p:cBhvr>
                                      <p:to>
                                        <p:strVal val="visible"/>
                                      </p:to>
                                    </p:set>
                                    <p:animEffect transition="in" filter="fade">
                                      <p:cBhvr>
                                        <p:cTn id="91" dur="500"/>
                                        <p:tgtEl>
                                          <p:spTgt spid="142"/>
                                        </p:tgtEl>
                                      </p:cBhvr>
                                    </p:animEffect>
                                  </p:childTnLst>
                                </p:cTn>
                              </p:par>
                            </p:childTnLst>
                          </p:cTn>
                        </p:par>
                        <p:par>
                          <p:cTn id="92" fill="hold">
                            <p:stCondLst>
                              <p:cond delay="2000"/>
                            </p:stCondLst>
                            <p:childTnLst>
                              <p:par>
                                <p:cTn id="93" presetID="10" presetClass="entr" presetSubtype="0" fill="hold" nodeType="afterEffect">
                                  <p:childTnLst>
                                    <p:set>
                                      <p:cBhvr>
                                        <p:cTn id="94" dur="1" fill="hold">
                                          <p:stCondLst>
                                            <p:cond delay="0"/>
                                          </p:stCondLst>
                                        </p:cTn>
                                        <p:tgtEl>
                                          <p:spTgt spid="143"/>
                                        </p:tgtEl>
                                        <p:attrNameLst>
                                          <p:attrName>style.visibility</p:attrName>
                                        </p:attrNameLst>
                                      </p:cBhvr>
                                      <p:to>
                                        <p:strVal val="visible"/>
                                      </p:to>
                                    </p:set>
                                    <p:animEffect transition="in" filter="fade">
                                      <p:cBhvr>
                                        <p:cTn id="95" dur="500"/>
                                        <p:tgtEl>
                                          <p:spTgt spid="143"/>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Box 178"/>
          <p:cNvSpPr txBox="1"/>
          <p:nvPr/>
        </p:nvSpPr>
        <p:spPr>
          <a:xfrm>
            <a:off x="5230839" y="2892163"/>
            <a:ext cx="2851150" cy="368300"/>
          </a:xfrm>
          <a:prstGeom prst="rect">
            <a:avLst/>
          </a:prstGeom>
          <a:solidFill>
            <a:schemeClr val="bg1">
              <a:alpha val="100000"/>
            </a:schemeClr>
          </a:solidFill>
          <a:ln w="12700">
            <a:prstDash val="solid"/>
            <a:miter lim="800000"/>
          </a:ln>
        </p:spPr>
        <p:txBody>
          <a:bodyPr>
            <a:spAutoFit/>
          </a:bodyPr>
          <a:lstStyle/>
          <a:p>
            <a:endParaRPr lang="zh-CN"/>
          </a:p>
        </p:txBody>
      </p:sp>
      <p:sp>
        <p:nvSpPr>
          <p:cNvPr id="180" name="TextBox 179"/>
          <p:cNvSpPr txBox="1"/>
          <p:nvPr/>
        </p:nvSpPr>
        <p:spPr>
          <a:xfrm>
            <a:off x="1944999" y="1580676"/>
            <a:ext cx="1676400" cy="1739900"/>
          </a:xfrm>
          <a:prstGeom prst="rect">
            <a:avLst/>
          </a:prstGeom>
          <a:solidFill>
            <a:schemeClr val="bg1">
              <a:alpha val="100000"/>
            </a:schemeClr>
          </a:solidFill>
          <a:ln w="12700">
            <a:prstDash val="solid"/>
            <a:miter lim="800000"/>
          </a:ln>
        </p:spPr>
        <p:txBody>
          <a:bodyPr>
            <a:spAutoFit/>
          </a:bodyPr>
          <a:lstStyle/>
          <a:p>
            <a:r>
              <a:rPr lang="zh-CN"/>
              <a:t>支持用户递交志愿者申请，管理员审批，管理还可以发布活动和查看报名。</a:t>
            </a:r>
            <a:endParaRPr/>
          </a:p>
        </p:txBody>
      </p:sp>
      <p:pic>
        <p:nvPicPr>
          <p:cNvPr id="181" name="Picture 180"/>
          <p:cNvPicPr>
            <a:picLocks noChangeAspect="1"/>
          </p:cNvPicPr>
          <p:nvPr/>
        </p:nvPicPr>
        <p:blipFill>
          <a:blip r:embed="rId2"/>
          <a:stretch>
            <a:fillRect/>
          </a:stretch>
        </p:blipFill>
        <p:spPr>
          <a:xfrm>
            <a:off x="0" y="0"/>
            <a:ext cx="9144000" cy="4552497"/>
          </a:xfrm>
          <a:prstGeom prst="rect">
            <a:avLst/>
          </a:prstGeom>
        </p:spPr>
      </p:pic>
      <p:sp>
        <p:nvSpPr>
          <p:cNvPr id="182" name="Rounded Rectangle 181"/>
          <p:cNvSpPr/>
          <p:nvPr/>
        </p:nvSpPr>
        <p:spPr>
          <a:xfrm>
            <a:off x="138978" y="1167997"/>
            <a:ext cx="2389345" cy="2464746"/>
          </a:xfrm>
          <a:prstGeom prst="roundRect">
            <a:avLst/>
          </a:prstGeom>
          <a:noFill/>
          <a:ln w="12700">
            <a:solidFill>
              <a:schemeClr val="accent1">
                <a:lumMod val="50000"/>
                <a:alpha val="100000"/>
              </a:schemeClr>
            </a:solidFill>
            <a:prstDash val="solid"/>
            <a:miter lim="800000"/>
          </a:ln>
        </p:spPr>
        <p:txBody>
          <a:bodyPr anchor="ctr"/>
          <a:lstStyle/>
          <a:p>
            <a:pPr algn="ctr"/>
            <a:endParaRPr/>
          </a:p>
        </p:txBody>
      </p:sp>
      <p:sp>
        <p:nvSpPr>
          <p:cNvPr id="183" name="TextBox 182"/>
          <p:cNvSpPr txBox="1"/>
          <p:nvPr/>
        </p:nvSpPr>
        <p:spPr>
          <a:xfrm>
            <a:off x="670853" y="3854915"/>
            <a:ext cx="1676400" cy="641350"/>
          </a:xfrm>
          <a:prstGeom prst="rect">
            <a:avLst/>
          </a:prstGeom>
          <a:solidFill>
            <a:schemeClr val="bg1">
              <a:alpha val="100000"/>
            </a:schemeClr>
          </a:solidFill>
          <a:ln w="12700">
            <a:prstDash val="solid"/>
            <a:miter lim="800000"/>
          </a:ln>
        </p:spPr>
        <p:txBody>
          <a:bodyPr>
            <a:spAutoFit/>
          </a:bodyPr>
          <a:lstStyle/>
          <a:p>
            <a:r>
              <a:rPr lang="zh-CN"/>
              <a:t>查看最近捐赠信息</a:t>
            </a:r>
            <a:endParaRPr/>
          </a:p>
        </p:txBody>
      </p:sp>
      <p:cxnSp>
        <p:nvCxnSpPr>
          <p:cNvPr id="184" name="Straight Arrow Connector 183"/>
          <p:cNvCxnSpPr/>
          <p:nvPr/>
        </p:nvCxnSpPr>
        <p:spPr>
          <a:xfrm flipV="1">
            <a:off x="1333651" y="3632743"/>
            <a:ext cx="175402" cy="222172"/>
          </a:xfrm>
          <a:prstGeom prst="straightConnector1">
            <a:avLst/>
          </a:prstGeom>
          <a:ln w="25400">
            <a:solidFill>
              <a:srgbClr val="A21E1E">
                <a:alpha val="100000"/>
              </a:srgbClr>
            </a:solidFill>
            <a:prstDash val="solid"/>
            <a:tailEnd type="triangle" w="med" len="med"/>
          </a:ln>
        </p:spPr>
      </p:cxnSp>
      <p:sp>
        <p:nvSpPr>
          <p:cNvPr id="185" name="Rounded Rectangle 184"/>
          <p:cNvSpPr/>
          <p:nvPr/>
        </p:nvSpPr>
        <p:spPr>
          <a:xfrm>
            <a:off x="6171420" y="644535"/>
            <a:ext cx="2747942" cy="523461"/>
          </a:xfrm>
          <a:prstGeom prst="roundRect">
            <a:avLst/>
          </a:prstGeom>
          <a:noFill/>
          <a:ln w="12700">
            <a:solidFill>
              <a:schemeClr val="accent1">
                <a:lumMod val="50000"/>
                <a:alpha val="100000"/>
              </a:schemeClr>
            </a:solidFill>
            <a:prstDash val="solid"/>
            <a:miter lim="800000"/>
          </a:ln>
        </p:spPr>
        <p:txBody>
          <a:bodyPr anchor="ctr"/>
          <a:lstStyle/>
          <a:p>
            <a:pPr algn="ctr"/>
            <a:endParaRPr/>
          </a:p>
        </p:txBody>
      </p:sp>
      <p:cxnSp>
        <p:nvCxnSpPr>
          <p:cNvPr id="186" name="Straight Arrow Connector 185"/>
          <p:cNvCxnSpPr/>
          <p:nvPr/>
        </p:nvCxnSpPr>
        <p:spPr>
          <a:xfrm flipH="1" flipV="1">
            <a:off x="7898795" y="1166558"/>
            <a:ext cx="183194" cy="229967"/>
          </a:xfrm>
          <a:prstGeom prst="straightConnector1">
            <a:avLst/>
          </a:prstGeom>
          <a:ln w="25400">
            <a:solidFill>
              <a:srgbClr val="A21E1E">
                <a:alpha val="100000"/>
              </a:srgbClr>
            </a:solidFill>
            <a:prstDash val="solid"/>
            <a:tailEnd type="triangle" w="med" len="med"/>
          </a:ln>
        </p:spPr>
      </p:cxnSp>
      <p:sp>
        <p:nvSpPr>
          <p:cNvPr id="187" name="TextBox 186"/>
          <p:cNvSpPr txBox="1"/>
          <p:nvPr/>
        </p:nvSpPr>
        <p:spPr>
          <a:xfrm>
            <a:off x="7879130" y="1396526"/>
            <a:ext cx="1090431" cy="368300"/>
          </a:xfrm>
          <a:prstGeom prst="rect">
            <a:avLst/>
          </a:prstGeom>
          <a:solidFill>
            <a:schemeClr val="bg1">
              <a:alpha val="100000"/>
            </a:schemeClr>
          </a:solidFill>
          <a:ln w="12700">
            <a:prstDash val="solid"/>
            <a:miter lim="800000"/>
          </a:ln>
        </p:spPr>
        <p:txBody>
          <a:bodyPr>
            <a:spAutoFit/>
          </a:bodyPr>
          <a:lstStyle/>
          <a:p>
            <a:r>
              <a:rPr lang="zh-CN"/>
              <a:t>导出文件</a:t>
            </a:r>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图片 23"/>
          <p:cNvPicPr>
            <a:picLocks noChangeAspect="1"/>
          </p:cNvPicPr>
          <p:nvPr/>
        </p:nvPicPr>
        <p:blipFill>
          <a:blip r:embed="rId3"/>
          <a:stretch>
            <a:fillRect/>
          </a:stretch>
        </p:blipFill>
        <p:spPr>
          <a:xfrm>
            <a:off x="0" y="-9292"/>
            <a:ext cx="9144000" cy="1433773"/>
          </a:xfrm>
          <a:prstGeom prst="rect">
            <a:avLst/>
          </a:prstGeom>
        </p:spPr>
      </p:pic>
      <p:grpSp>
        <p:nvGrpSpPr>
          <p:cNvPr id="270" name="组合 9"/>
          <p:cNvGrpSpPr/>
          <p:nvPr/>
        </p:nvGrpSpPr>
        <p:grpSpPr>
          <a:xfrm>
            <a:off x="4184197" y="1781333"/>
            <a:ext cx="504056" cy="105748"/>
            <a:chOff x="4025504" y="478086"/>
            <a:chExt cx="1101328" cy="230981"/>
          </a:xfrm>
          <a:solidFill>
            <a:schemeClr val="accent2"/>
          </a:solidFill>
        </p:grpSpPr>
        <p:sp>
          <p:nvSpPr>
            <p:cNvPr id="271" name="椭圆 13"/>
            <p:cNvSpPr>
              <a:spLocks noChangeArrowheads="1"/>
            </p:cNvSpPr>
            <p:nvPr/>
          </p:nvSpPr>
          <p:spPr bwMode="auto">
            <a:xfrm>
              <a:off x="4025504" y="478086"/>
              <a:ext cx="230094" cy="230981"/>
            </a:xfrm>
            <a:prstGeom prst="ellipse">
              <a:avLst/>
            </a:prstGeom>
            <a:grpFill/>
            <a:ln w="9525">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272" name="椭圆 15"/>
            <p:cNvSpPr>
              <a:spLocks noChangeArrowheads="1"/>
            </p:cNvSpPr>
            <p:nvPr/>
          </p:nvSpPr>
          <p:spPr bwMode="auto">
            <a:xfrm>
              <a:off x="4315915" y="478086"/>
              <a:ext cx="230094" cy="230981"/>
            </a:xfrm>
            <a:prstGeom prst="ellipse">
              <a:avLst/>
            </a:prstGeom>
            <a:grpFill/>
            <a:ln w="9525">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273" name="椭圆 16"/>
            <p:cNvSpPr>
              <a:spLocks noChangeArrowheads="1"/>
            </p:cNvSpPr>
            <p:nvPr/>
          </p:nvSpPr>
          <p:spPr bwMode="auto">
            <a:xfrm>
              <a:off x="4606326" y="478086"/>
              <a:ext cx="230094" cy="230981"/>
            </a:xfrm>
            <a:prstGeom prst="ellipse">
              <a:avLst/>
            </a:prstGeom>
            <a:grpFill/>
            <a:ln w="9525">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274" name="椭圆 17"/>
            <p:cNvSpPr>
              <a:spLocks noChangeArrowheads="1"/>
            </p:cNvSpPr>
            <p:nvPr/>
          </p:nvSpPr>
          <p:spPr bwMode="auto">
            <a:xfrm>
              <a:off x="4896738" y="478086"/>
              <a:ext cx="230094" cy="230981"/>
            </a:xfrm>
            <a:prstGeom prst="ellipse">
              <a:avLst/>
            </a:prstGeom>
            <a:grpFill/>
            <a:ln w="9525">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1"/>
                </a:spcBef>
                <a:spcAft>
                  <a:spcPct val="1"/>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sp>
        <p:nvSpPr>
          <p:cNvPr id="275" name="TextBox 13"/>
          <p:cNvSpPr txBox="1"/>
          <p:nvPr/>
        </p:nvSpPr>
        <p:spPr>
          <a:xfrm>
            <a:off x="3193931" y="1170541"/>
            <a:ext cx="2756139" cy="584775"/>
          </a:xfrm>
          <a:prstGeom prst="rect">
            <a:avLst/>
          </a:prstGeom>
          <a:noFill/>
        </p:spPr>
        <p:txBody>
          <a:bodyPr wrap="none" rtlCol="0">
            <a:spAutoFit/>
          </a:bodyPr>
          <a:lstStyle/>
          <a:p>
            <a:r>
              <a:rPr lang="en-US" altLang="zh-CN" sz="2800">
                <a:solidFill>
                  <a:schemeClr val="tx1">
                    <a:lumMod val="65000"/>
                    <a:lumOff val="35000"/>
                  </a:schemeClr>
                </a:solidFill>
                <a:latin typeface="微软雅黑" panose="020B0503020204020204" pitchFamily="34" charset="-122"/>
                <a:ea typeface="微软雅黑" panose="020B0503020204020204" pitchFamily="34" charset="-122"/>
                <a:sym typeface="字魂59号-创粗黑" panose="00000500000000000000" pitchFamily="2" charset="-122"/>
              </a:rPr>
              <a:t>Contents</a:t>
            </a:r>
            <a:r>
              <a:rPr lang="en-US" altLang="zh-CN">
                <a:solidFill>
                  <a:schemeClr val="tx1">
                    <a:lumMod val="65000"/>
                    <a:lumOff val="35000"/>
                  </a:schemeClr>
                </a:solidFill>
                <a:latin typeface="微软雅黑" panose="020B0503020204020204" pitchFamily="34" charset="-122"/>
                <a:ea typeface="微软雅黑" panose="020B0503020204020204" pitchFamily="34" charset="-122"/>
                <a:sym typeface="字魂59号-创粗黑" panose="00000500000000000000" pitchFamily="2" charset="-122"/>
              </a:rPr>
              <a:t>   </a:t>
            </a:r>
            <a:r>
              <a:rPr lang="zh-CN" altLang="en-US" sz="3200">
                <a:solidFill>
                  <a:schemeClr val="tx1">
                    <a:lumMod val="65000"/>
                    <a:lumOff val="35000"/>
                  </a:schemeClr>
                </a:solidFill>
                <a:latin typeface="微软雅黑" panose="020B0503020204020204" pitchFamily="34" charset="-122"/>
                <a:ea typeface="微软雅黑" panose="020B0503020204020204" pitchFamily="34" charset="-122"/>
                <a:sym typeface="字魂59号-创粗黑" panose="00000500000000000000" pitchFamily="2" charset="-122"/>
              </a:rPr>
              <a:t>目录</a:t>
            </a:r>
            <a:endParaRPr/>
          </a:p>
        </p:txBody>
      </p:sp>
      <p:sp>
        <p:nvSpPr>
          <p:cNvPr id="276" name="TextBox 16"/>
          <p:cNvSpPr txBox="1"/>
          <p:nvPr/>
        </p:nvSpPr>
        <p:spPr>
          <a:xfrm>
            <a:off x="1817178" y="3586601"/>
            <a:ext cx="2203450" cy="431800"/>
          </a:xfrm>
          <a:prstGeom prst="rect">
            <a:avLst/>
          </a:prstGeom>
          <a:noFill/>
        </p:spPr>
        <p:txBody>
          <a:bodyPr wrap="square" rtlCol="0">
            <a:spAutoFit/>
          </a:bodyPr>
          <a:lstStyle/>
          <a:p>
            <a:pPr algn="ctr">
              <a:lnSpc>
                <a:spcPct val="125000"/>
              </a:lnSpc>
            </a:pPr>
            <a:r>
              <a:rPr lang="zh-CN" sz="1800" b="1">
                <a:solidFill>
                  <a:srgbClr val="72B5EA">
                    <a:alpha val="100000"/>
                  </a:srgbClr>
                </a:solidFill>
                <a:latin typeface="微软雅黑"/>
                <a:ea typeface="微软雅黑"/>
                <a:cs typeface="+mn-cs"/>
                <a:sym typeface="字魂59号-创粗黑"/>
              </a:rPr>
              <a:t>功能特点及展示</a:t>
            </a:r>
            <a:endParaRPr/>
          </a:p>
        </p:txBody>
      </p:sp>
      <p:sp>
        <p:nvSpPr>
          <p:cNvPr id="277" name="TextBox 17"/>
          <p:cNvSpPr txBox="1"/>
          <p:nvPr/>
        </p:nvSpPr>
        <p:spPr>
          <a:xfrm>
            <a:off x="3536567" y="3586601"/>
            <a:ext cx="2374900" cy="431800"/>
          </a:xfrm>
          <a:prstGeom prst="rect">
            <a:avLst/>
          </a:prstGeom>
          <a:noFill/>
        </p:spPr>
        <p:txBody>
          <a:bodyPr wrap="square" rtlCol="0">
            <a:spAutoFit/>
          </a:bodyPr>
          <a:lstStyle/>
          <a:p>
            <a:pPr algn="ctr">
              <a:lnSpc>
                <a:spcPct val="125000"/>
              </a:lnSpc>
            </a:pPr>
            <a:r>
              <a:rPr lang="zh-CN" sz="1800" b="1">
                <a:solidFill>
                  <a:srgbClr val="FF8A9C">
                    <a:alpha val="100000"/>
                  </a:srgbClr>
                </a:solidFill>
                <a:latin typeface="微软雅黑"/>
                <a:ea typeface="微软雅黑"/>
                <a:cs typeface="+mn-cs"/>
                <a:sym typeface="字魂59号-创粗黑"/>
              </a:rPr>
              <a:t>数据库设计</a:t>
            </a:r>
            <a:endParaRPr/>
          </a:p>
        </p:txBody>
      </p:sp>
      <p:sp>
        <p:nvSpPr>
          <p:cNvPr id="278" name="TextBox 18"/>
          <p:cNvSpPr txBox="1"/>
          <p:nvPr/>
        </p:nvSpPr>
        <p:spPr>
          <a:xfrm>
            <a:off x="5573523" y="3586601"/>
            <a:ext cx="2203450" cy="431800"/>
          </a:xfrm>
          <a:prstGeom prst="rect">
            <a:avLst/>
          </a:prstGeom>
          <a:noFill/>
          <a:effectLst>
            <a:outerShdw sx="0" sy="0" rotWithShape="0">
              <a:srgbClr val="000000">
                <a:alpha val="100000"/>
              </a:srgbClr>
            </a:outerShdw>
          </a:effectLst>
        </p:spPr>
        <p:txBody>
          <a:bodyPr wrap="square" rtlCol="0">
            <a:spAutoFit/>
          </a:bodyPr>
          <a:lstStyle/>
          <a:p>
            <a:pPr algn="ctr">
              <a:lnSpc>
                <a:spcPct val="125000"/>
              </a:lnSpc>
            </a:pPr>
            <a:r>
              <a:rPr lang="zh-CN" sz="1800" b="1">
                <a:solidFill>
                  <a:schemeClr val="tx2">
                    <a:lumMod val="60000"/>
                    <a:lumOff val="40000"/>
                    <a:alpha val="100000"/>
                  </a:schemeClr>
                </a:solidFill>
                <a:latin typeface="微软雅黑"/>
                <a:ea typeface="微软雅黑"/>
                <a:cs typeface="+mn-cs"/>
                <a:sym typeface="字魂59号-创粗黑"/>
              </a:rPr>
              <a:t>设计思路与初衷</a:t>
            </a:r>
            <a:endParaRPr/>
          </a:p>
        </p:txBody>
      </p:sp>
      <p:sp>
        <p:nvSpPr>
          <p:cNvPr id="279" name="Rectangle 39"/>
          <p:cNvSpPr>
            <a:spLocks noChangeArrowheads="1"/>
          </p:cNvSpPr>
          <p:nvPr/>
        </p:nvSpPr>
        <p:spPr bwMode="auto">
          <a:xfrm>
            <a:off x="2824635" y="2858074"/>
            <a:ext cx="520700" cy="369332"/>
          </a:xfrm>
          <a:prstGeom prst="rect">
            <a:avLst/>
          </a:prstGeom>
          <a:noFill/>
          <a:ln>
            <a:noFill/>
          </a:ln>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A3B9D6"/>
                </a:solidFill>
                <a:latin typeface="微软雅黑" panose="020B0503020204020204" pitchFamily="34" charset="-122"/>
                <a:ea typeface="微软雅黑" panose="020B0503020204020204" pitchFamily="34" charset="-122"/>
                <a:sym typeface="字魂59号-创粗黑" panose="00000500000000000000" pitchFamily="2" charset="-122"/>
              </a:rPr>
              <a:t>03</a:t>
            </a:r>
            <a:endParaRPr/>
          </a:p>
        </p:txBody>
      </p:sp>
      <p:sp>
        <p:nvSpPr>
          <p:cNvPr id="280" name="Rectangle 39"/>
          <p:cNvSpPr>
            <a:spLocks noChangeArrowheads="1"/>
          </p:cNvSpPr>
          <p:nvPr/>
        </p:nvSpPr>
        <p:spPr bwMode="auto">
          <a:xfrm>
            <a:off x="4724017" y="2858074"/>
            <a:ext cx="520700" cy="369332"/>
          </a:xfrm>
          <a:prstGeom prst="rect">
            <a:avLst/>
          </a:prstGeom>
          <a:noFill/>
          <a:ln>
            <a:noFill/>
          </a:ln>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DEB9BF"/>
                </a:solidFill>
                <a:latin typeface="微软雅黑" panose="020B0503020204020204" pitchFamily="34" charset="-122"/>
                <a:ea typeface="微软雅黑" panose="020B0503020204020204" pitchFamily="34" charset="-122"/>
                <a:sym typeface="字魂59号-创粗黑" panose="00000500000000000000" pitchFamily="2" charset="-122"/>
              </a:rPr>
              <a:t>02</a:t>
            </a:r>
            <a:endParaRPr/>
          </a:p>
        </p:txBody>
      </p:sp>
      <p:sp>
        <p:nvSpPr>
          <p:cNvPr id="281" name="Rectangle 39"/>
          <p:cNvSpPr>
            <a:spLocks noChangeArrowheads="1"/>
          </p:cNvSpPr>
          <p:nvPr/>
        </p:nvSpPr>
        <p:spPr bwMode="auto">
          <a:xfrm>
            <a:off x="6581039" y="2858074"/>
            <a:ext cx="520700" cy="369332"/>
          </a:xfrm>
          <a:prstGeom prst="rect">
            <a:avLst/>
          </a:prstGeom>
          <a:noFill/>
          <a:ln>
            <a:noFill/>
          </a:ln>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9pPr>
          </a:lstStyle>
          <a:p>
            <a:pPr algn="ctr"/>
            <a:r>
              <a:rPr lang="en-US" altLang="zh-CN" sz="2400">
                <a:solidFill>
                  <a:srgbClr val="A3B9D6"/>
                </a:solidFill>
                <a:latin typeface="微软雅黑" panose="020B0503020204020204" pitchFamily="34" charset="-122"/>
                <a:ea typeface="微软雅黑" panose="020B0503020204020204" pitchFamily="34" charset="-122"/>
                <a:sym typeface="字魂59号-创粗黑" panose="00000500000000000000" pitchFamily="2" charset="-122"/>
              </a:rPr>
              <a:t>01</a:t>
            </a:r>
            <a:endParaRPr/>
          </a:p>
        </p:txBody>
      </p:sp>
      <p:pic>
        <p:nvPicPr>
          <p:cNvPr id="282" name="图片 25"/>
          <p:cNvPicPr>
            <a:picLocks noChangeAspect="1"/>
          </p:cNvPicPr>
          <p:nvPr/>
        </p:nvPicPr>
        <p:blipFill>
          <a:blip r:embed="rId4"/>
          <a:stretch>
            <a:fillRect/>
          </a:stretch>
        </p:blipFill>
        <p:spPr>
          <a:xfrm>
            <a:off x="420566" y="707595"/>
            <a:ext cx="1685007" cy="1685007"/>
          </a:xfrm>
          <a:prstGeom prst="rect">
            <a:avLst/>
          </a:prstGeom>
        </p:spPr>
      </p:pic>
      <p:sp>
        <p:nvSpPr>
          <p:cNvPr id="283" name="矩形: 圆角 30"/>
          <p:cNvSpPr/>
          <p:nvPr/>
        </p:nvSpPr>
        <p:spPr>
          <a:xfrm>
            <a:off x="1636488" y="2572544"/>
            <a:ext cx="1843561" cy="862339"/>
          </a:xfrm>
          <a:prstGeom prst="roundRect">
            <a:avLst/>
          </a:prstGeom>
          <a:noFill/>
          <a:ln w="57150">
            <a:solidFill>
              <a:srgbClr val="72B5EA">
                <a:alpha val="7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矩形: 圆角 31"/>
          <p:cNvSpPr/>
          <p:nvPr/>
        </p:nvSpPr>
        <p:spPr>
          <a:xfrm>
            <a:off x="3480049" y="2572544"/>
            <a:ext cx="1843561" cy="862339"/>
          </a:xfrm>
          <a:prstGeom prst="roundRect">
            <a:avLst/>
          </a:prstGeom>
          <a:noFill/>
          <a:ln w="57150">
            <a:solidFill>
              <a:srgbClr val="FF8A9C">
                <a:alpha val="7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矩形: 圆角 34"/>
          <p:cNvSpPr/>
          <p:nvPr/>
        </p:nvSpPr>
        <p:spPr>
          <a:xfrm>
            <a:off x="5326309" y="2572544"/>
            <a:ext cx="1843561" cy="862339"/>
          </a:xfrm>
          <a:prstGeom prst="roundRect">
            <a:avLst/>
          </a:prstGeom>
          <a:noFill/>
          <a:ln w="57150">
            <a:solidFill>
              <a:srgbClr val="4CA5EC">
                <a:alpha val="7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solidFill>
                <a:srgbClr val="0070C0">
                  <a:alpha val="100000"/>
                </a:srgbClr>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anim calcmode="lin" valueType="num">
                                      <p:cBhvr>
                                        <p:cTn id="8" dur="500" fill="hold"/>
                                        <p:tgtEl>
                                          <p:spTgt spid="282"/>
                                        </p:tgtEl>
                                        <p:attrNameLst>
                                          <p:attrName>ppt_x</p:attrName>
                                        </p:attrNameLst>
                                      </p:cBhvr>
                                      <p:tavLst>
                                        <p:tav tm="0">
                                          <p:val>
                                            <p:strVal val="#ppt_x"/>
                                          </p:val>
                                        </p:tav>
                                        <p:tav tm="100000">
                                          <p:val>
                                            <p:strVal val="#ppt_x"/>
                                          </p:val>
                                        </p:tav>
                                      </p:tavLst>
                                    </p:anim>
                                    <p:anim calcmode="lin" valueType="num">
                                      <p:cBhvr>
                                        <p:cTn id="9" dur="500" fill="hold"/>
                                        <p:tgtEl>
                                          <p:spTgt spid="282"/>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childTnLst>
                                    <p:set>
                                      <p:cBhvr>
                                        <p:cTn id="11" dur="1" fill="hold">
                                          <p:stCondLst>
                                            <p:cond delay="0"/>
                                          </p:stCondLst>
                                        </p:cTn>
                                        <p:tgtEl>
                                          <p:spTgt spid="283"/>
                                        </p:tgtEl>
                                        <p:attrNameLst>
                                          <p:attrName>style.visibility</p:attrName>
                                        </p:attrNameLst>
                                      </p:cBhvr>
                                      <p:to>
                                        <p:strVal val="visible"/>
                                      </p:to>
                                    </p:set>
                                    <p:animEffect transition="in" filter="wipe(down)">
                                      <p:cBhvr>
                                        <p:cTn id="12" dur="500"/>
                                        <p:tgtEl>
                                          <p:spTgt spid="283"/>
                                        </p:tgtEl>
                                      </p:cBhvr>
                                    </p:animEffect>
                                  </p:childTnLst>
                                </p:cTn>
                              </p:par>
                              <p:par>
                                <p:cTn id="13" presetID="22" presetClass="entr" presetSubtype="4" fill="hold" nodeType="withEffect">
                                  <p:childTnLst>
                                    <p:set>
                                      <p:cBhvr>
                                        <p:cTn id="14" dur="1" fill="hold">
                                          <p:stCondLst>
                                            <p:cond delay="0"/>
                                          </p:stCondLst>
                                        </p:cTn>
                                        <p:tgtEl>
                                          <p:spTgt spid="284"/>
                                        </p:tgtEl>
                                        <p:attrNameLst>
                                          <p:attrName>style.visibility</p:attrName>
                                        </p:attrNameLst>
                                      </p:cBhvr>
                                      <p:to>
                                        <p:strVal val="visible"/>
                                      </p:to>
                                    </p:set>
                                    <p:animEffect transition="in" filter="wipe(down)">
                                      <p:cBhvr>
                                        <p:cTn id="15" dur="500"/>
                                        <p:tgtEl>
                                          <p:spTgt spid="284"/>
                                        </p:tgtEl>
                                      </p:cBhvr>
                                    </p:animEffect>
                                  </p:childTnLst>
                                </p:cTn>
                              </p:par>
                              <p:par>
                                <p:cTn id="16" presetID="22" presetClass="entr" presetSubtype="4" fill="hold" nodeType="withEffect">
                                  <p:childTnLst>
                                    <p:set>
                                      <p:cBhvr>
                                        <p:cTn id="17" dur="1" fill="hold">
                                          <p:stCondLst>
                                            <p:cond delay="0"/>
                                          </p:stCondLst>
                                        </p:cTn>
                                        <p:tgtEl>
                                          <p:spTgt spid="285"/>
                                        </p:tgtEl>
                                        <p:attrNameLst>
                                          <p:attrName>style.visibility</p:attrName>
                                        </p:attrNameLst>
                                      </p:cBhvr>
                                      <p:to>
                                        <p:strVal val="visible"/>
                                      </p:to>
                                    </p:set>
                                    <p:animEffect transition="in" filter="wipe(down)">
                                      <p:cBhvr>
                                        <p:cTn id="18" dur="500"/>
                                        <p:tgtEl>
                                          <p:spTgt spid="285"/>
                                        </p:tgtEl>
                                      </p:cBhvr>
                                    </p:animEffect>
                                  </p:childTnLst>
                                </p:cTn>
                              </p:par>
                              <p:par>
                                <p:cTn id="19" presetID="16" presetClass="entr" presetSubtype="21" fill="hold" nodeType="withEffect">
                                  <p:childTnLst>
                                    <p:set>
                                      <p:cBhvr>
                                        <p:cTn id="20" dur="1" fill="hold">
                                          <p:stCondLst>
                                            <p:cond delay="0"/>
                                          </p:stCondLst>
                                        </p:cTn>
                                        <p:tgtEl>
                                          <p:spTgt spid="279"/>
                                        </p:tgtEl>
                                        <p:attrNameLst>
                                          <p:attrName>style.visibility</p:attrName>
                                        </p:attrNameLst>
                                      </p:cBhvr>
                                      <p:to>
                                        <p:strVal val="visible"/>
                                      </p:to>
                                    </p:set>
                                    <p:animEffect transition="in" filter="barn(inVertical)">
                                      <p:cBhvr>
                                        <p:cTn id="21" dur="500"/>
                                        <p:tgtEl>
                                          <p:spTgt spid="279"/>
                                        </p:tgtEl>
                                      </p:cBhvr>
                                    </p:animEffect>
                                  </p:childTnLst>
                                </p:cTn>
                              </p:par>
                              <p:par>
                                <p:cTn id="22" presetID="16" presetClass="entr" presetSubtype="21" fill="hold" nodeType="withEffect">
                                  <p:childTnLst>
                                    <p:set>
                                      <p:cBhvr>
                                        <p:cTn id="23" dur="1" fill="hold">
                                          <p:stCondLst>
                                            <p:cond delay="0"/>
                                          </p:stCondLst>
                                        </p:cTn>
                                        <p:tgtEl>
                                          <p:spTgt spid="280"/>
                                        </p:tgtEl>
                                        <p:attrNameLst>
                                          <p:attrName>style.visibility</p:attrName>
                                        </p:attrNameLst>
                                      </p:cBhvr>
                                      <p:to>
                                        <p:strVal val="visible"/>
                                      </p:to>
                                    </p:set>
                                    <p:animEffect transition="in" filter="barn(inVertical)">
                                      <p:cBhvr>
                                        <p:cTn id="24" dur="500"/>
                                        <p:tgtEl>
                                          <p:spTgt spid="280"/>
                                        </p:tgtEl>
                                      </p:cBhvr>
                                    </p:animEffect>
                                  </p:childTnLst>
                                </p:cTn>
                              </p:par>
                              <p:par>
                                <p:cTn id="25" presetID="16" presetClass="entr" presetSubtype="21" fill="hold" nodeType="withEffect">
                                  <p:childTnLst>
                                    <p:set>
                                      <p:cBhvr>
                                        <p:cTn id="26" dur="1" fill="hold">
                                          <p:stCondLst>
                                            <p:cond delay="0"/>
                                          </p:stCondLst>
                                        </p:cTn>
                                        <p:tgtEl>
                                          <p:spTgt spid="281"/>
                                        </p:tgtEl>
                                        <p:attrNameLst>
                                          <p:attrName>style.visibility</p:attrName>
                                        </p:attrNameLst>
                                      </p:cBhvr>
                                      <p:to>
                                        <p:strVal val="visible"/>
                                      </p:to>
                                    </p:set>
                                    <p:animEffect transition="in" filter="barn(inVertical)">
                                      <p:cBhvr>
                                        <p:cTn id="27" dur="500"/>
                                        <p:tgtEl>
                                          <p:spTgt spid="281"/>
                                        </p:tgtEl>
                                      </p:cBhvr>
                                    </p:animEffect>
                                  </p:childTnLst>
                                </p:cTn>
                              </p:par>
                              <p:par>
                                <p:cTn id="28" presetID="16" presetClass="entr" presetSubtype="21" fill="hold" nodeType="withEffect">
                                  <p:childTnLst>
                                    <p:set>
                                      <p:cBhvr>
                                        <p:cTn id="29" dur="1" fill="hold">
                                          <p:stCondLst>
                                            <p:cond delay="0"/>
                                          </p:stCondLst>
                                        </p:cTn>
                                        <p:tgtEl>
                                          <p:spTgt spid="276"/>
                                        </p:tgtEl>
                                        <p:attrNameLst>
                                          <p:attrName>style.visibility</p:attrName>
                                        </p:attrNameLst>
                                      </p:cBhvr>
                                      <p:to>
                                        <p:strVal val="visible"/>
                                      </p:to>
                                    </p:set>
                                    <p:animEffect transition="in" filter="barn(inVertical)">
                                      <p:cBhvr>
                                        <p:cTn id="30" dur="500"/>
                                        <p:tgtEl>
                                          <p:spTgt spid="276"/>
                                        </p:tgtEl>
                                      </p:cBhvr>
                                    </p:animEffect>
                                  </p:childTnLst>
                                </p:cTn>
                              </p:par>
                              <p:par>
                                <p:cTn id="31" presetID="16" presetClass="entr" presetSubtype="21" fill="hold" nodeType="withEffect">
                                  <p:childTnLst>
                                    <p:set>
                                      <p:cBhvr>
                                        <p:cTn id="32" dur="1" fill="hold">
                                          <p:stCondLst>
                                            <p:cond delay="0"/>
                                          </p:stCondLst>
                                        </p:cTn>
                                        <p:tgtEl>
                                          <p:spTgt spid="277"/>
                                        </p:tgtEl>
                                        <p:attrNameLst>
                                          <p:attrName>style.visibility</p:attrName>
                                        </p:attrNameLst>
                                      </p:cBhvr>
                                      <p:to>
                                        <p:strVal val="visible"/>
                                      </p:to>
                                    </p:set>
                                    <p:animEffect transition="in" filter="barn(inVertical)">
                                      <p:cBhvr>
                                        <p:cTn id="33" dur="500"/>
                                        <p:tgtEl>
                                          <p:spTgt spid="277"/>
                                        </p:tgtEl>
                                      </p:cBhvr>
                                    </p:animEffect>
                                  </p:childTnLst>
                                </p:cTn>
                              </p:par>
                              <p:par>
                                <p:cTn id="34" presetID="16" presetClass="entr" presetSubtype="21" fill="hold" nodeType="withEffect">
                                  <p:childTnLst>
                                    <p:set>
                                      <p:cBhvr>
                                        <p:cTn id="35" dur="1" fill="hold">
                                          <p:stCondLst>
                                            <p:cond delay="0"/>
                                          </p:stCondLst>
                                        </p:cTn>
                                        <p:tgtEl>
                                          <p:spTgt spid="278"/>
                                        </p:tgtEl>
                                        <p:attrNameLst>
                                          <p:attrName>style.visibility</p:attrName>
                                        </p:attrNameLst>
                                      </p:cBhvr>
                                      <p:to>
                                        <p:strVal val="visible"/>
                                      </p:to>
                                    </p:set>
                                    <p:animEffect transition="in" filter="barn(inVertical)">
                                      <p:cBhvr>
                                        <p:cTn id="36" dur="500"/>
                                        <p:tgtEl>
                                          <p:spTgt spid="278"/>
                                        </p:tgtEl>
                                      </p:cBhvr>
                                    </p:animEffect>
                                  </p:childTnLst>
                                </p:cTn>
                              </p:par>
                            </p:childTnLst>
                          </p:cTn>
                        </p:par>
                        <p:par>
                          <p:cTn id="37" fill="hold">
                            <p:stCondLst>
                              <p:cond delay="500"/>
                            </p:stCondLst>
                            <p:childTnLst>
                              <p:par>
                                <p:cTn id="38" presetID="47" presetClass="entr" presetSubtype="0" fill="hold" nodeType="afterEffect">
                                  <p:childTnLst>
                                    <p:set>
                                      <p:cBhvr>
                                        <p:cTn id="39" dur="1" fill="hold">
                                          <p:stCondLst>
                                            <p:cond delay="0"/>
                                          </p:stCondLst>
                                        </p:cTn>
                                        <p:tgtEl>
                                          <p:spTgt spid="275"/>
                                        </p:tgtEl>
                                        <p:attrNameLst>
                                          <p:attrName>style.visibility</p:attrName>
                                        </p:attrNameLst>
                                      </p:cBhvr>
                                      <p:to>
                                        <p:strVal val="visible"/>
                                      </p:to>
                                    </p:set>
                                    <p:animEffect transition="in" filter="fade">
                                      <p:cBhvr>
                                        <p:cTn id="40" dur="1000"/>
                                        <p:tgtEl>
                                          <p:spTgt spid="275"/>
                                        </p:tgtEl>
                                      </p:cBhvr>
                                    </p:animEffect>
                                    <p:anim calcmode="lin" valueType="num">
                                      <p:cBhvr>
                                        <p:cTn id="41" dur="1000" fill="hold"/>
                                        <p:tgtEl>
                                          <p:spTgt spid="275"/>
                                        </p:tgtEl>
                                        <p:attrNameLst>
                                          <p:attrName>ppt_x</p:attrName>
                                        </p:attrNameLst>
                                      </p:cBhvr>
                                      <p:tavLst>
                                        <p:tav tm="0">
                                          <p:val>
                                            <p:strVal val="#ppt_x"/>
                                          </p:val>
                                        </p:tav>
                                        <p:tav tm="100000">
                                          <p:val>
                                            <p:strVal val="#ppt_x"/>
                                          </p:val>
                                        </p:tav>
                                      </p:tavLst>
                                    </p:anim>
                                    <p:anim calcmode="lin" valueType="num">
                                      <p:cBhvr>
                                        <p:cTn id="42" dur="1000" fill="hold"/>
                                        <p:tgtEl>
                                          <p:spTgt spid="275"/>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42" presetClass="entr" presetSubtype="0" fill="hold" nodeType="afterEffect">
                                  <p:childTnLst>
                                    <p:set>
                                      <p:cBhvr>
                                        <p:cTn id="45" dur="1" fill="hold">
                                          <p:stCondLst>
                                            <p:cond delay="0"/>
                                          </p:stCondLst>
                                        </p:cTn>
                                        <p:tgtEl>
                                          <p:spTgt spid="270"/>
                                        </p:tgtEl>
                                        <p:attrNameLst>
                                          <p:attrName>style.visibility</p:attrName>
                                        </p:attrNameLst>
                                      </p:cBhvr>
                                      <p:to>
                                        <p:strVal val="visible"/>
                                      </p:to>
                                    </p:set>
                                    <p:animEffect transition="in" filter="fade">
                                      <p:cBhvr>
                                        <p:cTn id="46" dur="1000"/>
                                        <p:tgtEl>
                                          <p:spTgt spid="270"/>
                                        </p:tgtEl>
                                      </p:cBhvr>
                                    </p:animEffect>
                                    <p:anim calcmode="lin" valueType="num">
                                      <p:cBhvr>
                                        <p:cTn id="47" dur="1000" fill="hold"/>
                                        <p:tgtEl>
                                          <p:spTgt spid="270"/>
                                        </p:tgtEl>
                                        <p:attrNameLst>
                                          <p:attrName>ppt_x</p:attrName>
                                        </p:attrNameLst>
                                      </p:cBhvr>
                                      <p:tavLst>
                                        <p:tav tm="0">
                                          <p:val>
                                            <p:strVal val="#ppt_x"/>
                                          </p:val>
                                        </p:tav>
                                        <p:tav tm="100000">
                                          <p:val>
                                            <p:strVal val="#ppt_x"/>
                                          </p:val>
                                        </p:tav>
                                      </p:tavLst>
                                    </p:anim>
                                    <p:anim calcmode="lin" valueType="num">
                                      <p:cBhvr>
                                        <p:cTn id="48" dur="1000" fill="hold"/>
                                        <p:tgtEl>
                                          <p:spTgt spid="2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Box 188"/>
          <p:cNvSpPr txBox="1"/>
          <p:nvPr/>
        </p:nvSpPr>
        <p:spPr>
          <a:xfrm>
            <a:off x="5230839" y="2892163"/>
            <a:ext cx="2851150" cy="368300"/>
          </a:xfrm>
          <a:prstGeom prst="rect">
            <a:avLst/>
          </a:prstGeom>
          <a:solidFill>
            <a:schemeClr val="bg1">
              <a:alpha val="100000"/>
            </a:schemeClr>
          </a:solidFill>
          <a:ln w="12700">
            <a:prstDash val="solid"/>
            <a:miter lim="800000"/>
          </a:ln>
        </p:spPr>
        <p:txBody>
          <a:bodyPr>
            <a:spAutoFit/>
          </a:bodyPr>
          <a:lstStyle/>
          <a:p>
            <a:endParaRPr lang="zh-CN"/>
          </a:p>
        </p:txBody>
      </p:sp>
      <p:sp>
        <p:nvSpPr>
          <p:cNvPr id="190" name="TextBox 189"/>
          <p:cNvSpPr txBox="1"/>
          <p:nvPr/>
        </p:nvSpPr>
        <p:spPr>
          <a:xfrm>
            <a:off x="1944999" y="1580676"/>
            <a:ext cx="1676400" cy="368300"/>
          </a:xfrm>
          <a:prstGeom prst="rect">
            <a:avLst/>
          </a:prstGeom>
          <a:solidFill>
            <a:schemeClr val="bg1">
              <a:alpha val="100000"/>
            </a:schemeClr>
          </a:solidFill>
          <a:ln w="12700">
            <a:prstDash val="solid"/>
            <a:miter lim="800000"/>
          </a:ln>
        </p:spPr>
        <p:txBody>
          <a:bodyPr>
            <a:spAutoFit/>
          </a:bodyPr>
          <a:lstStyle/>
          <a:p>
            <a:endParaRPr lang="zh-CN"/>
          </a:p>
        </p:txBody>
      </p:sp>
      <p:sp>
        <p:nvSpPr>
          <p:cNvPr id="191" name="TextBox 190"/>
          <p:cNvSpPr txBox="1"/>
          <p:nvPr/>
        </p:nvSpPr>
        <p:spPr>
          <a:xfrm>
            <a:off x="774318" y="3911147"/>
            <a:ext cx="1676400" cy="368300"/>
          </a:xfrm>
          <a:prstGeom prst="rect">
            <a:avLst/>
          </a:prstGeom>
          <a:solidFill>
            <a:schemeClr val="bg1">
              <a:alpha val="100000"/>
            </a:schemeClr>
          </a:solidFill>
          <a:ln w="12700">
            <a:prstDash val="solid"/>
            <a:miter lim="800000"/>
          </a:ln>
        </p:spPr>
        <p:txBody>
          <a:bodyPr>
            <a:spAutoFit/>
          </a:bodyPr>
          <a:lstStyle/>
          <a:p>
            <a:endParaRPr lang="zh-CN"/>
          </a:p>
        </p:txBody>
      </p:sp>
      <p:pic>
        <p:nvPicPr>
          <p:cNvPr id="192" name="Picture 191"/>
          <p:cNvPicPr>
            <a:picLocks noChangeAspect="1"/>
          </p:cNvPicPr>
          <p:nvPr/>
        </p:nvPicPr>
        <p:blipFill>
          <a:blip r:embed="rId2"/>
          <a:stretch>
            <a:fillRect/>
          </a:stretch>
        </p:blipFill>
        <p:spPr>
          <a:xfrm>
            <a:off x="0" y="0"/>
            <a:ext cx="8405105" cy="5145088"/>
          </a:xfrm>
          <a:prstGeom prst="rect">
            <a:avLst/>
          </a:prstGeom>
        </p:spPr>
      </p:pic>
      <p:sp>
        <p:nvSpPr>
          <p:cNvPr id="193" name="Rounded Rectangle 192"/>
          <p:cNvSpPr/>
          <p:nvPr/>
        </p:nvSpPr>
        <p:spPr>
          <a:xfrm>
            <a:off x="240321" y="3076313"/>
            <a:ext cx="3090947" cy="556430"/>
          </a:xfrm>
          <a:prstGeom prst="roundRect">
            <a:avLst/>
          </a:prstGeom>
          <a:noFill/>
          <a:ln w="12700">
            <a:solidFill>
              <a:schemeClr val="accent1">
                <a:lumMod val="50000"/>
                <a:alpha val="100000"/>
              </a:schemeClr>
            </a:solidFill>
            <a:prstDash val="solid"/>
            <a:miter lim="800000"/>
          </a:ln>
        </p:spPr>
        <p:txBody>
          <a:bodyPr anchor="ctr"/>
          <a:lstStyle/>
          <a:p>
            <a:pPr algn="ctr"/>
            <a:endParaRPr/>
          </a:p>
        </p:txBody>
      </p:sp>
      <p:cxnSp>
        <p:nvCxnSpPr>
          <p:cNvPr id="194" name="Straight Arrow Connector 193"/>
          <p:cNvCxnSpPr/>
          <p:nvPr/>
        </p:nvCxnSpPr>
        <p:spPr>
          <a:xfrm flipH="1" flipV="1">
            <a:off x="3325151" y="3554772"/>
            <a:ext cx="304056" cy="202714"/>
          </a:xfrm>
          <a:prstGeom prst="straightConnector1">
            <a:avLst/>
          </a:prstGeom>
          <a:ln w="25400">
            <a:solidFill>
              <a:srgbClr val="A21E1E">
                <a:alpha val="100000"/>
              </a:srgbClr>
            </a:solidFill>
            <a:prstDash val="solid"/>
            <a:tailEnd type="triangle" w="med" len="med"/>
          </a:ln>
        </p:spPr>
      </p:cxnSp>
      <p:sp>
        <p:nvSpPr>
          <p:cNvPr id="195" name="TextBox 194"/>
          <p:cNvSpPr txBox="1"/>
          <p:nvPr/>
        </p:nvSpPr>
        <p:spPr>
          <a:xfrm>
            <a:off x="3477179" y="3757486"/>
            <a:ext cx="1676400" cy="641350"/>
          </a:xfrm>
          <a:prstGeom prst="rect">
            <a:avLst/>
          </a:prstGeom>
          <a:solidFill>
            <a:schemeClr val="bg1">
              <a:alpha val="100000"/>
            </a:schemeClr>
          </a:solidFill>
          <a:ln w="12700">
            <a:prstDash val="solid"/>
            <a:miter lim="800000"/>
          </a:ln>
        </p:spPr>
        <p:txBody>
          <a:bodyPr>
            <a:spAutoFit/>
          </a:bodyPr>
          <a:lstStyle/>
          <a:p>
            <a:r>
              <a:rPr lang="zh-CN"/>
              <a:t>管理员和志愿者权限</a:t>
            </a:r>
            <a:endParaRPr/>
          </a:p>
        </p:txBody>
      </p:sp>
      <p:sp>
        <p:nvSpPr>
          <p:cNvPr id="196" name="Rounded Rectangle 195"/>
          <p:cNvSpPr/>
          <p:nvPr/>
        </p:nvSpPr>
        <p:spPr>
          <a:xfrm>
            <a:off x="240321" y="3170378"/>
            <a:ext cx="449588" cy="368299"/>
          </a:xfrm>
          <a:prstGeom prst="roundRect">
            <a:avLst/>
          </a:prstGeom>
          <a:noFill/>
          <a:ln w="12700">
            <a:solidFill>
              <a:schemeClr val="accent1">
                <a:lumMod val="50000"/>
                <a:alpha val="100000"/>
              </a:schemeClr>
            </a:solidFill>
            <a:prstDash val="solid"/>
            <a:miter lim="800000"/>
          </a:ln>
        </p:spPr>
        <p:txBody>
          <a:bodyPr anchor="ctr"/>
          <a:lstStyle/>
          <a:p>
            <a:pPr algn="ctr"/>
            <a:endParaRPr/>
          </a:p>
        </p:txBody>
      </p:sp>
      <p:cxnSp>
        <p:nvCxnSpPr>
          <p:cNvPr id="197" name="Straight Arrow Connector 196"/>
          <p:cNvCxnSpPr/>
          <p:nvPr/>
        </p:nvCxnSpPr>
        <p:spPr>
          <a:xfrm>
            <a:off x="465115" y="2835106"/>
            <a:ext cx="0" cy="335272"/>
          </a:xfrm>
          <a:prstGeom prst="straightConnector1">
            <a:avLst/>
          </a:prstGeom>
          <a:ln w="25400">
            <a:solidFill>
              <a:srgbClr val="A21E1E">
                <a:alpha val="100000"/>
              </a:srgbClr>
            </a:solidFill>
            <a:prstDash val="solid"/>
            <a:tailEnd type="triangle" w="med" len="med"/>
          </a:ln>
        </p:spPr>
      </p:cxnSp>
      <p:sp>
        <p:nvSpPr>
          <p:cNvPr id="198" name="TextBox 197"/>
          <p:cNvSpPr txBox="1"/>
          <p:nvPr/>
        </p:nvSpPr>
        <p:spPr>
          <a:xfrm>
            <a:off x="165623" y="2251869"/>
            <a:ext cx="1100457" cy="641350"/>
          </a:xfrm>
          <a:prstGeom prst="rect">
            <a:avLst/>
          </a:prstGeom>
          <a:solidFill>
            <a:schemeClr val="bg1">
              <a:alpha val="100000"/>
            </a:schemeClr>
          </a:solidFill>
          <a:ln w="12700">
            <a:prstDash val="solid"/>
            <a:miter lim="800000"/>
          </a:ln>
        </p:spPr>
        <p:txBody>
          <a:bodyPr>
            <a:spAutoFit/>
          </a:bodyPr>
          <a:lstStyle/>
          <a:p>
            <a:r>
              <a:rPr lang="zh-CN"/>
              <a:t>普通用户查看详情</a:t>
            </a:r>
            <a:endParaRPr/>
          </a:p>
        </p:txBody>
      </p:sp>
      <p:sp>
        <p:nvSpPr>
          <p:cNvPr id="199" name="Rounded Rectangle 198"/>
          <p:cNvSpPr/>
          <p:nvPr/>
        </p:nvSpPr>
        <p:spPr>
          <a:xfrm>
            <a:off x="7644787" y="4279447"/>
            <a:ext cx="869456" cy="865640"/>
          </a:xfrm>
          <a:prstGeom prst="roundRect">
            <a:avLst/>
          </a:prstGeom>
          <a:noFill/>
          <a:ln w="12700">
            <a:solidFill>
              <a:schemeClr val="accent1">
                <a:lumMod val="50000"/>
                <a:alpha val="100000"/>
              </a:schemeClr>
            </a:solidFill>
            <a:prstDash val="solid"/>
            <a:miter lim="800000"/>
          </a:ln>
        </p:spPr>
        <p:txBody>
          <a:bodyPr anchor="ctr"/>
          <a:lstStyle/>
          <a:p>
            <a:pPr algn="ctr"/>
            <a:endParaRPr/>
          </a:p>
        </p:txBody>
      </p:sp>
      <p:cxnSp>
        <p:nvCxnSpPr>
          <p:cNvPr id="200" name="Straight Arrow Connector 199"/>
          <p:cNvCxnSpPr/>
          <p:nvPr/>
        </p:nvCxnSpPr>
        <p:spPr>
          <a:xfrm>
            <a:off x="7294014" y="4595348"/>
            <a:ext cx="350773" cy="233838"/>
          </a:xfrm>
          <a:prstGeom prst="straightConnector1">
            <a:avLst/>
          </a:prstGeom>
          <a:ln w="25400">
            <a:solidFill>
              <a:srgbClr val="A21E1E">
                <a:alpha val="100000"/>
              </a:srgbClr>
            </a:solidFill>
            <a:prstDash val="solid"/>
            <a:tailEnd type="triangle" w="med" len="med"/>
          </a:ln>
        </p:spPr>
      </p:cxnSp>
      <p:sp>
        <p:nvSpPr>
          <p:cNvPr id="201" name="TextBox 200"/>
          <p:cNvSpPr txBox="1"/>
          <p:nvPr/>
        </p:nvSpPr>
        <p:spPr>
          <a:xfrm>
            <a:off x="5617614" y="4398836"/>
            <a:ext cx="1676400" cy="368300"/>
          </a:xfrm>
          <a:prstGeom prst="rect">
            <a:avLst/>
          </a:prstGeom>
          <a:solidFill>
            <a:schemeClr val="bg1">
              <a:alpha val="100000"/>
            </a:schemeClr>
          </a:solidFill>
          <a:ln w="12700">
            <a:prstDash val="solid"/>
            <a:miter lim="800000"/>
          </a:ln>
        </p:spPr>
        <p:txBody>
          <a:bodyPr>
            <a:spAutoFit/>
          </a:bodyPr>
          <a:lstStyle/>
          <a:p>
            <a:r>
              <a:rPr lang="zh-CN"/>
              <a:t>添加猫咪与捐赠</a:t>
            </a:r>
            <a:endParaRPr/>
          </a:p>
        </p:txBody>
      </p:sp>
      <p:pic>
        <p:nvPicPr>
          <p:cNvPr id="202" name="Picture 201"/>
          <p:cNvPicPr>
            <a:picLocks noChangeAspect="1"/>
          </p:cNvPicPr>
          <p:nvPr/>
        </p:nvPicPr>
        <p:blipFill>
          <a:blip r:embed="rId3"/>
          <a:stretch>
            <a:fillRect/>
          </a:stretch>
        </p:blipFill>
        <p:spPr>
          <a:xfrm>
            <a:off x="152871" y="0"/>
            <a:ext cx="4049681" cy="5145088"/>
          </a:xfrm>
          <a:prstGeom prst="rect">
            <a:avLst/>
          </a:prstGeom>
        </p:spPr>
      </p:pic>
      <p:pic>
        <p:nvPicPr>
          <p:cNvPr id="203" name="Picture 202"/>
          <p:cNvPicPr>
            <a:picLocks noChangeAspect="1"/>
          </p:cNvPicPr>
          <p:nvPr/>
        </p:nvPicPr>
        <p:blipFill>
          <a:blip r:embed="rId4"/>
          <a:stretch>
            <a:fillRect/>
          </a:stretch>
        </p:blipFill>
        <p:spPr>
          <a:xfrm>
            <a:off x="3274604" y="0"/>
            <a:ext cx="3757950" cy="5145088"/>
          </a:xfrm>
          <a:prstGeom prst="rect">
            <a:avLst/>
          </a:prstGeom>
        </p:spPr>
      </p:pic>
      <p:pic>
        <p:nvPicPr>
          <p:cNvPr id="204" name="Picture 203"/>
          <p:cNvPicPr>
            <a:picLocks noChangeAspect="1"/>
          </p:cNvPicPr>
          <p:nvPr/>
        </p:nvPicPr>
        <p:blipFill>
          <a:blip r:embed="rId5"/>
          <a:stretch>
            <a:fillRect/>
          </a:stretch>
        </p:blipFill>
        <p:spPr>
          <a:xfrm>
            <a:off x="5522601" y="0"/>
            <a:ext cx="3621398" cy="2699180"/>
          </a:xfrm>
          <a:prstGeom prst="rect">
            <a:avLst/>
          </a:prstGeom>
        </p:spPr>
      </p:pic>
      <p:pic>
        <p:nvPicPr>
          <p:cNvPr id="205" name="Picture 204"/>
          <p:cNvPicPr>
            <a:picLocks noChangeAspect="1"/>
          </p:cNvPicPr>
          <p:nvPr/>
        </p:nvPicPr>
        <p:blipFill>
          <a:blip r:embed="rId6"/>
          <a:stretch>
            <a:fillRect/>
          </a:stretch>
        </p:blipFill>
        <p:spPr>
          <a:xfrm>
            <a:off x="100067" y="0"/>
            <a:ext cx="8943865" cy="51450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anim calcmode="lin" valueType="num">
                                      <p:cBhvr additive="base">
                                        <p:cTn id="15" dur="1000" fill="hold"/>
                                        <p:tgtEl>
                                          <p:spTgt spid="204"/>
                                        </p:tgtEl>
                                        <p:attrNameLst>
                                          <p:attrName>ppt_x</p:attrName>
                                        </p:attrNameLst>
                                      </p:cBhvr>
                                      <p:tavLst>
                                        <p:tav tm="0">
                                          <p:val>
                                            <p:strVal val="#ppt_x"/>
                                          </p:val>
                                        </p:tav>
                                        <p:tav tm="100000">
                                          <p:val>
                                            <p:strVal val="#ppt_x"/>
                                          </p:val>
                                        </p:tav>
                                      </p:tavLst>
                                    </p:anim>
                                    <p:anim calcmode="lin" valueType="num">
                                      <p:cBhvr additive="base">
                                        <p:cTn id="16" dur="1000" fill="hold"/>
                                        <p:tgtEl>
                                          <p:spTgt spid="20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dissolve">
                                      <p:cBhvr>
                                        <p:cTn id="21" dur="500"/>
                                        <p:tgtEl>
                                          <p:spTgt spid="205"/>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矩形: 圆角 52"/>
          <p:cNvSpPr/>
          <p:nvPr/>
        </p:nvSpPr>
        <p:spPr>
          <a:xfrm>
            <a:off x="1900799" y="1469970"/>
            <a:ext cx="1201272" cy="1070648"/>
          </a:xfrm>
          <a:prstGeom prst="roundRect">
            <a:avLst/>
          </a:prstGeom>
          <a:noFill/>
          <a:ln>
            <a:solidFill>
              <a:srgbClr val="DEB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圆角 66"/>
          <p:cNvSpPr/>
          <p:nvPr/>
        </p:nvSpPr>
        <p:spPr>
          <a:xfrm>
            <a:off x="6151987" y="1479655"/>
            <a:ext cx="1201272" cy="1070648"/>
          </a:xfrm>
          <a:prstGeom prst="roundRect">
            <a:avLst/>
          </a:prstGeom>
          <a:noFill/>
          <a:ln>
            <a:solidFill>
              <a:srgbClr val="DEB9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圆角 67"/>
          <p:cNvSpPr/>
          <p:nvPr/>
        </p:nvSpPr>
        <p:spPr>
          <a:xfrm>
            <a:off x="3933035" y="1466861"/>
            <a:ext cx="1201272" cy="1070648"/>
          </a:xfrm>
          <a:prstGeom prst="roundRect">
            <a:avLst/>
          </a:prstGeom>
          <a:noFill/>
          <a:ln>
            <a:solidFill>
              <a:srgbClr val="C5D7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文本框 6"/>
          <p:cNvSpPr txBox="1"/>
          <p:nvPr/>
        </p:nvSpPr>
        <p:spPr>
          <a:xfrm>
            <a:off x="2196929" y="2755501"/>
            <a:ext cx="889000" cy="279400"/>
          </a:xfrm>
          <a:prstGeom prst="rect">
            <a:avLst/>
          </a:prstGeom>
          <a:noFill/>
        </p:spPr>
        <p:txBody>
          <a:bodyPr wrap="square" lIns="91458" tIns="45729" rIns="91458" bIns="45729" rtlCol="0">
            <a:spAutoFit/>
          </a:bodyPr>
          <a:lstStyle/>
          <a:p>
            <a:r>
              <a:rPr lang="zh-CN" sz="1200" b="1">
                <a:solidFill>
                  <a:schemeClr val="tx1">
                    <a:lumMod val="65000"/>
                    <a:lumOff val="35000"/>
                    <a:alpha val="100000"/>
                  </a:schemeClr>
                </a:solidFill>
                <a:latin typeface="字魂59号-创粗黑"/>
                <a:ea typeface="字魂58号-创中黑"/>
                <a:cs typeface="+mn-cs"/>
                <a:sym typeface="字魂59号-创粗黑"/>
              </a:rPr>
              <a:t>管理员</a:t>
            </a:r>
            <a:endParaRPr/>
          </a:p>
        </p:txBody>
      </p:sp>
      <p:sp>
        <p:nvSpPr>
          <p:cNvPr id="211" name="文本框 7"/>
          <p:cNvSpPr txBox="1"/>
          <p:nvPr/>
        </p:nvSpPr>
        <p:spPr>
          <a:xfrm>
            <a:off x="1668288" y="3249784"/>
            <a:ext cx="1666295" cy="698500"/>
          </a:xfrm>
          <a:prstGeom prst="rect">
            <a:avLst/>
          </a:prstGeom>
          <a:noFill/>
        </p:spPr>
        <p:txBody>
          <a:bodyPr wrap="square" lIns="91458" tIns="45729" rIns="91458" bIns="45729" rtlCol="0">
            <a:spAutoFit/>
          </a:bodyPr>
          <a:lstStyle/>
          <a:p>
            <a:pPr algn="ctr" defTabSz="912495">
              <a:spcBef>
                <a:spcPct val="20000"/>
              </a:spcBef>
              <a:defRPr sz="1800">
                <a:solidFill>
                  <a:schemeClr val="tx1">
                    <a:alpha val="100000"/>
                  </a:schemeClr>
                </a:solidFill>
                <a:latin typeface="Calibri"/>
                <a:ea typeface="Arial"/>
                <a:cs typeface="+mn-cs"/>
              </a:defRPr>
            </a:pPr>
            <a:r>
              <a:rPr lang="zh-CN" sz="1000">
                <a:solidFill>
                  <a:schemeClr val="tx1">
                    <a:lumMod val="65000"/>
                    <a:lumOff val="35000"/>
                    <a:alpha val="100000"/>
                  </a:schemeClr>
                </a:solidFill>
                <a:latin typeface="字魂59号-创粗黑"/>
                <a:ea typeface="字魂58号-创中黑"/>
                <a:cs typeface="Arial"/>
                <a:sym typeface="字魂59号-创粗黑"/>
              </a:rPr>
              <a:t>管理员可以添加用户，修改用户昵称，头像，设置用户身份、修改管理员自己的头像</a:t>
            </a:r>
            <a:endParaRPr/>
          </a:p>
        </p:txBody>
      </p:sp>
      <p:sp>
        <p:nvSpPr>
          <p:cNvPr id="212" name="文本框 8"/>
          <p:cNvSpPr txBox="1"/>
          <p:nvPr/>
        </p:nvSpPr>
        <p:spPr>
          <a:xfrm>
            <a:off x="3707491" y="3265051"/>
            <a:ext cx="1652359" cy="698500"/>
          </a:xfrm>
          <a:prstGeom prst="rect">
            <a:avLst/>
          </a:prstGeom>
          <a:noFill/>
        </p:spPr>
        <p:txBody>
          <a:bodyPr wrap="square" lIns="91458" tIns="45729" rIns="91458" bIns="45729" rtlCol="0">
            <a:spAutoFit/>
          </a:bodyPr>
          <a:lstStyle/>
          <a:p>
            <a:pPr algn="ctr" defTabSz="912495">
              <a:spcBef>
                <a:spcPct val="20000"/>
              </a:spcBef>
              <a:defRPr sz="1800">
                <a:solidFill>
                  <a:schemeClr val="tx1">
                    <a:alpha val="100000"/>
                  </a:schemeClr>
                </a:solidFill>
                <a:latin typeface="Calibri"/>
                <a:ea typeface="Arial"/>
                <a:cs typeface="+mn-cs"/>
              </a:defRPr>
            </a:pPr>
            <a:r>
              <a:rPr lang="zh-CN" sz="1000">
                <a:solidFill>
                  <a:schemeClr val="tx1">
                    <a:lumMod val="65000"/>
                    <a:lumOff val="35000"/>
                    <a:alpha val="100000"/>
                  </a:schemeClr>
                </a:solidFill>
                <a:latin typeface="字魂59号-创粗黑"/>
                <a:ea typeface="字魂58号-创中黑"/>
                <a:cs typeface="Arial"/>
                <a:sym typeface="字魂59号-创粗黑"/>
              </a:rPr>
              <a:t>可以查看和修改自己的邮箱，密码，昵称、头像和身份，身份可以被管理员更改，</a:t>
            </a:r>
            <a:r>
              <a:rPr lang="zh-CN" sz="1000" b="1">
                <a:solidFill>
                  <a:schemeClr val="tx1">
                    <a:lumMod val="65000"/>
                    <a:lumOff val="35000"/>
                    <a:alpha val="100000"/>
                  </a:schemeClr>
                </a:solidFill>
                <a:latin typeface="字魂59号-创粗黑"/>
                <a:ea typeface="字魂58号-创中黑"/>
                <a:cs typeface="Arial"/>
                <a:sym typeface="字魂59号-创粗黑"/>
              </a:rPr>
              <a:t>可以报名活动</a:t>
            </a:r>
            <a:endParaRPr/>
          </a:p>
        </p:txBody>
      </p:sp>
      <p:sp>
        <p:nvSpPr>
          <p:cNvPr id="213" name="文本框 9"/>
          <p:cNvSpPr txBox="1"/>
          <p:nvPr/>
        </p:nvSpPr>
        <p:spPr>
          <a:xfrm>
            <a:off x="5926457" y="3265051"/>
            <a:ext cx="1652333" cy="850900"/>
          </a:xfrm>
          <a:prstGeom prst="rect">
            <a:avLst/>
          </a:prstGeom>
          <a:noFill/>
        </p:spPr>
        <p:txBody>
          <a:bodyPr wrap="square" lIns="91458" tIns="45729" rIns="91458" bIns="45729" rtlCol="0">
            <a:spAutoFit/>
          </a:bodyPr>
          <a:lstStyle/>
          <a:p>
            <a:pPr algn="ctr" defTabSz="912495">
              <a:spcBef>
                <a:spcPct val="20000"/>
              </a:spcBef>
              <a:defRPr sz="1800">
                <a:solidFill>
                  <a:schemeClr val="tx1">
                    <a:alpha val="100000"/>
                  </a:schemeClr>
                </a:solidFill>
                <a:latin typeface="Calibri"/>
                <a:ea typeface="Arial"/>
                <a:cs typeface="+mn-cs"/>
              </a:defRPr>
            </a:pPr>
            <a:r>
              <a:rPr lang="zh-CN" sz="1000">
                <a:solidFill>
                  <a:schemeClr val="tx1">
                    <a:lumMod val="65000"/>
                    <a:lumOff val="35000"/>
                    <a:alpha val="100000"/>
                  </a:schemeClr>
                </a:solidFill>
                <a:latin typeface="字魂59号-创粗黑"/>
                <a:ea typeface="字魂58号-创中黑"/>
                <a:cs typeface="Arial"/>
                <a:sym typeface="字魂59号-创粗黑"/>
              </a:rPr>
              <a:t>普通用户对账户的管理权限与志愿者相同，身份也可以被管理员更改，</a:t>
            </a:r>
            <a:r>
              <a:rPr lang="zh-CN" sz="1000" b="1">
                <a:solidFill>
                  <a:schemeClr val="tx1">
                    <a:lumMod val="65000"/>
                    <a:lumOff val="35000"/>
                    <a:alpha val="100000"/>
                  </a:schemeClr>
                </a:solidFill>
                <a:latin typeface="字魂59号-创粗黑"/>
                <a:ea typeface="字魂58号-创中黑"/>
                <a:cs typeface="Arial"/>
                <a:sym typeface="字魂59号-创粗黑"/>
              </a:rPr>
              <a:t>但是不能报名活动，只能申请成为志愿者</a:t>
            </a:r>
            <a:endParaRPr/>
          </a:p>
        </p:txBody>
      </p:sp>
      <p:sp>
        <p:nvSpPr>
          <p:cNvPr id="214" name="文本框 10"/>
          <p:cNvSpPr txBox="1"/>
          <p:nvPr/>
        </p:nvSpPr>
        <p:spPr>
          <a:xfrm>
            <a:off x="4131537" y="2764755"/>
            <a:ext cx="889000" cy="273050"/>
          </a:xfrm>
          <a:prstGeom prst="rect">
            <a:avLst/>
          </a:prstGeom>
          <a:noFill/>
        </p:spPr>
        <p:txBody>
          <a:bodyPr wrap="square" lIns="91458" tIns="45729" rIns="91458" bIns="45729" rtlCol="0">
            <a:spAutoFit/>
          </a:bodyPr>
          <a:lstStyle/>
          <a:p>
            <a:pPr algn="ctr"/>
            <a:r>
              <a:rPr lang="zh-CN" sz="1200" b="1">
                <a:solidFill>
                  <a:schemeClr val="tx1">
                    <a:lumMod val="65000"/>
                    <a:lumOff val="35000"/>
                    <a:alpha val="100000"/>
                  </a:schemeClr>
                </a:solidFill>
                <a:latin typeface="字魂59号-创粗黑"/>
                <a:ea typeface="字魂58号-创中黑"/>
                <a:cs typeface="+mn-cs"/>
                <a:sym typeface="字魂59号-创粗黑"/>
              </a:rPr>
              <a:t>志愿者</a:t>
            </a:r>
            <a:endParaRPr/>
          </a:p>
        </p:txBody>
      </p:sp>
      <p:sp>
        <p:nvSpPr>
          <p:cNvPr id="215" name="文本框 11"/>
          <p:cNvSpPr txBox="1"/>
          <p:nvPr/>
        </p:nvSpPr>
        <p:spPr>
          <a:xfrm>
            <a:off x="6308477" y="2755501"/>
            <a:ext cx="889000" cy="273050"/>
          </a:xfrm>
          <a:prstGeom prst="rect">
            <a:avLst/>
          </a:prstGeom>
          <a:noFill/>
        </p:spPr>
        <p:txBody>
          <a:bodyPr wrap="square" lIns="91458" tIns="45729" rIns="91458" bIns="45729" rtlCol="0">
            <a:spAutoFit/>
          </a:bodyPr>
          <a:lstStyle/>
          <a:p>
            <a:pPr algn="ctr"/>
            <a:r>
              <a:rPr lang="zh-CN" sz="1200" b="1">
                <a:solidFill>
                  <a:schemeClr val="tx1">
                    <a:lumMod val="65000"/>
                    <a:lumOff val="35000"/>
                    <a:alpha val="100000"/>
                  </a:schemeClr>
                </a:solidFill>
                <a:latin typeface="字魂59号-创粗黑"/>
                <a:ea typeface="字魂58号-创中黑"/>
                <a:cs typeface="+mn-cs"/>
                <a:sym typeface="字魂59号-创粗黑"/>
              </a:rPr>
              <a:t>普通用户</a:t>
            </a:r>
            <a:endParaRPr/>
          </a:p>
        </p:txBody>
      </p:sp>
      <p:grpSp>
        <p:nvGrpSpPr>
          <p:cNvPr id="216" name="组合 12"/>
          <p:cNvGrpSpPr>
            <a:grpSpLocks noChangeAspect="1"/>
          </p:cNvGrpSpPr>
          <p:nvPr/>
        </p:nvGrpSpPr>
        <p:grpSpPr>
          <a:xfrm>
            <a:off x="2230571" y="1794295"/>
            <a:ext cx="410858" cy="406745"/>
            <a:chOff x="6967126" y="4092464"/>
            <a:chExt cx="453105" cy="448433"/>
          </a:xfrm>
          <a:solidFill>
            <a:srgbClr val="DEB9BF"/>
          </a:solidFill>
          <a:effectLst/>
        </p:grpSpPr>
        <p:sp>
          <p:nvSpPr>
            <p:cNvPr id="217"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p:spPr>
          <p:txBody>
            <a:bodyPr vert="horz" wrap="square" lIns="68580" tIns="34290" rIns="68580" bIns="34290" numCol="1" anchor="t" anchorCtr="0" compatLnSpc="1"/>
            <a:lstStyle/>
            <a:p>
              <a:endParaRPr lang="zh-CN" altLang="en-US" sz="1000">
                <a:solidFill>
                  <a:schemeClr val="tx2"/>
                </a:solidFill>
                <a:latin typeface="字魂59号-创粗黑" panose="00000500000000000000" pitchFamily="2" charset="-122"/>
                <a:ea typeface="字魂58号-创中黑" panose="00000500000000000000" pitchFamily="2" charset="-122"/>
                <a:sym typeface="字魂59号-创粗黑" panose="00000500000000000000" pitchFamily="2" charset="-122"/>
              </a:endParaRPr>
            </a:p>
          </p:txBody>
        </p:sp>
        <p:sp>
          <p:nvSpPr>
            <p:cNvPr id="218"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p:spPr>
          <p:txBody>
            <a:bodyPr vert="horz" wrap="square" lIns="68580" tIns="34290" rIns="68580" bIns="34290" numCol="1" anchor="t" anchorCtr="0" compatLnSpc="1"/>
            <a:lstStyle/>
            <a:p>
              <a:endParaRPr lang="zh-CN" altLang="en-US" sz="1000">
                <a:solidFill>
                  <a:schemeClr val="tx2"/>
                </a:solidFill>
                <a:latin typeface="字魂59号-创粗黑" panose="00000500000000000000" pitchFamily="2" charset="-122"/>
                <a:ea typeface="字魂58号-创中黑" panose="00000500000000000000" pitchFamily="2" charset="-122"/>
                <a:sym typeface="字魂59号-创粗黑" panose="00000500000000000000" pitchFamily="2" charset="-122"/>
              </a:endParaRPr>
            </a:p>
          </p:txBody>
        </p:sp>
      </p:grpSp>
      <p:grpSp>
        <p:nvGrpSpPr>
          <p:cNvPr id="219" name="组合 15"/>
          <p:cNvGrpSpPr/>
          <p:nvPr/>
        </p:nvGrpSpPr>
        <p:grpSpPr>
          <a:xfrm>
            <a:off x="4322364" y="1690985"/>
            <a:ext cx="423808" cy="510054"/>
            <a:chOff x="6447145" y="3737787"/>
            <a:chExt cx="348964" cy="419850"/>
          </a:xfrm>
          <a:solidFill>
            <a:srgbClr val="C5D7E5"/>
          </a:solidFill>
        </p:grpSpPr>
        <p:sp>
          <p:nvSpPr>
            <p:cNvPr id="220" name="Freeform 32"/>
            <p:cNvSpPr/>
            <p:nvPr/>
          </p:nvSpPr>
          <p:spPr bwMode="auto">
            <a:xfrm>
              <a:off x="6576901" y="3737787"/>
              <a:ext cx="88470" cy="419850"/>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p:spPr>
          <p:txBody>
            <a:bodyPr vert="horz" wrap="square" lIns="68580" tIns="34290" rIns="68580" bIns="34290" numCol="1" anchor="t" anchorCtr="0" compatLnSpc="1"/>
            <a:lstStyle/>
            <a:p>
              <a:endParaRPr lang="zh-CN" altLang="en-US" sz="1000">
                <a:solidFill>
                  <a:schemeClr val="tx2"/>
                </a:solidFill>
                <a:latin typeface="字魂59号-创粗黑" panose="00000500000000000000" pitchFamily="2" charset="-122"/>
                <a:ea typeface="字魂58号-创中黑" panose="00000500000000000000" pitchFamily="2" charset="-122"/>
                <a:sym typeface="字魂59号-创粗黑" panose="00000500000000000000" pitchFamily="2" charset="-122"/>
              </a:endParaRPr>
            </a:p>
          </p:txBody>
        </p:sp>
        <p:sp>
          <p:nvSpPr>
            <p:cNvPr id="221" name="Freeform 33"/>
            <p:cNvSpPr/>
            <p:nvPr/>
          </p:nvSpPr>
          <p:spPr bwMode="auto">
            <a:xfrm>
              <a:off x="6447145" y="3993951"/>
              <a:ext cx="87487" cy="163686"/>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2"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p:spPr>
          <p:txBody>
            <a:bodyPr vert="horz" wrap="square" lIns="68580" tIns="34290" rIns="68580" bIns="34290" numCol="1" anchor="t" anchorCtr="0" compatLnSpc="1"/>
            <a:lstStyle/>
            <a:p>
              <a:endParaRPr lang="zh-CN" altLang="en-US" sz="1000">
                <a:solidFill>
                  <a:schemeClr val="tx2"/>
                </a:solidFill>
                <a:latin typeface="字魂59号-创粗黑" panose="00000500000000000000" pitchFamily="2" charset="-122"/>
                <a:ea typeface="字魂58号-创中黑" panose="00000500000000000000" pitchFamily="2" charset="-122"/>
                <a:sym typeface="字魂59号-创粗黑" panose="00000500000000000000" pitchFamily="2" charset="-122"/>
              </a:endParaRPr>
            </a:p>
          </p:txBody>
        </p:sp>
        <p:sp>
          <p:nvSpPr>
            <p:cNvPr id="222" name="Freeform 34"/>
            <p:cNvSpPr/>
            <p:nvPr/>
          </p:nvSpPr>
          <p:spPr bwMode="auto">
            <a:xfrm>
              <a:off x="6707639" y="3872805"/>
              <a:ext cx="88470" cy="284832"/>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p:spPr>
          <p:txBody>
            <a:bodyPr vert="horz" wrap="square" lIns="68580" tIns="34290" rIns="68580" bIns="34290" numCol="1" anchor="t" anchorCtr="0" compatLnSpc="1"/>
            <a:lstStyle/>
            <a:p>
              <a:endParaRPr lang="zh-CN" altLang="en-US" sz="1000">
                <a:solidFill>
                  <a:schemeClr val="tx2"/>
                </a:solidFill>
                <a:latin typeface="字魂59号-创粗黑" panose="00000500000000000000" pitchFamily="2" charset="-122"/>
                <a:ea typeface="字魂58号-创中黑" panose="00000500000000000000" pitchFamily="2" charset="-122"/>
                <a:sym typeface="字魂59号-创粗黑" panose="00000500000000000000" pitchFamily="2" charset="-122"/>
              </a:endParaRPr>
            </a:p>
          </p:txBody>
        </p:sp>
      </p:grpSp>
      <p:sp>
        <p:nvSpPr>
          <p:cNvPr id="223" name="Freeform 98"/>
          <p:cNvSpPr>
            <a:spLocks noEditPoints="1"/>
          </p:cNvSpPr>
          <p:nvPr/>
        </p:nvSpPr>
        <p:spPr bwMode="auto">
          <a:xfrm>
            <a:off x="6494705" y="1795735"/>
            <a:ext cx="411758" cy="421091"/>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DEB9BF"/>
          </a:solidFill>
          <a:ln>
            <a:solidFill>
              <a:schemeClr val="bg1"/>
            </a:solidFill>
          </a:ln>
        </p:spPr>
        <p:txBody>
          <a:bodyPr vert="horz" wrap="square" lIns="68594" tIns="34297" rIns="68594" bIns="34297" numCol="1" anchor="t" anchorCtr="0" compatLnSpc="1"/>
          <a:lstStyle/>
          <a:p>
            <a:endParaRPr lang="en-US" sz="1000">
              <a:solidFill>
                <a:schemeClr val="tx2"/>
              </a:solidFill>
              <a:latin typeface="字魂59号-创粗黑" panose="00000500000000000000" pitchFamily="2" charset="-122"/>
              <a:ea typeface="字魂58号-创中黑" panose="00000500000000000000" pitchFamily="2" charset="-122"/>
              <a:sym typeface="字魂59号-创粗黑" panose="00000500000000000000" pitchFamily="2" charset="-122"/>
            </a:endParaRPr>
          </a:p>
        </p:txBody>
      </p:sp>
      <p:cxnSp>
        <p:nvCxnSpPr>
          <p:cNvPr id="224" name="直接连接符 47"/>
          <p:cNvCxnSpPr/>
          <p:nvPr/>
        </p:nvCxnSpPr>
        <p:spPr>
          <a:xfrm>
            <a:off x="4000310" y="3111232"/>
            <a:ext cx="995373" cy="1937"/>
          </a:xfrm>
          <a:prstGeom prst="line">
            <a:avLst/>
          </a:prstGeom>
          <a:ln w="22225">
            <a:solidFill>
              <a:srgbClr val="C5D7E5"/>
            </a:solidFill>
          </a:ln>
        </p:spPr>
        <p:style>
          <a:lnRef idx="1">
            <a:schemeClr val="accent1"/>
          </a:lnRef>
          <a:fillRef idx="0">
            <a:schemeClr val="accent1"/>
          </a:fillRef>
          <a:effectRef idx="0">
            <a:schemeClr val="accent1"/>
          </a:effectRef>
          <a:fontRef idx="minor">
            <a:schemeClr val="tx1"/>
          </a:fontRef>
        </p:style>
      </p:cxnSp>
      <p:pic>
        <p:nvPicPr>
          <p:cNvPr id="225" name="图片 63"/>
          <p:cNvPicPr>
            <a:picLocks noChangeAspect="1"/>
          </p:cNvPicPr>
          <p:nvPr/>
        </p:nvPicPr>
        <p:blipFill>
          <a:blip r:embed="rId3"/>
          <a:stretch>
            <a:fillRect/>
          </a:stretch>
        </p:blipFill>
        <p:spPr>
          <a:xfrm>
            <a:off x="7904164" y="4045134"/>
            <a:ext cx="1085175" cy="1085175"/>
          </a:xfrm>
          <a:prstGeom prst="rect">
            <a:avLst/>
          </a:prstGeom>
        </p:spPr>
      </p:pic>
      <p:cxnSp>
        <p:nvCxnSpPr>
          <p:cNvPr id="226" name="直接连接符 64"/>
          <p:cNvCxnSpPr/>
          <p:nvPr/>
        </p:nvCxnSpPr>
        <p:spPr>
          <a:xfrm>
            <a:off x="2003749" y="3103363"/>
            <a:ext cx="995373" cy="1937"/>
          </a:xfrm>
          <a:prstGeom prst="line">
            <a:avLst/>
          </a:prstGeom>
          <a:ln w="22225">
            <a:solidFill>
              <a:srgbClr val="DEB9BF"/>
            </a:solidFill>
          </a:ln>
        </p:spPr>
        <p:style>
          <a:lnRef idx="1">
            <a:schemeClr val="accent1"/>
          </a:lnRef>
          <a:fillRef idx="0">
            <a:schemeClr val="accent1"/>
          </a:fillRef>
          <a:effectRef idx="0">
            <a:schemeClr val="accent1"/>
          </a:effectRef>
          <a:fontRef idx="minor">
            <a:schemeClr val="tx1"/>
          </a:fontRef>
        </p:style>
      </p:cxnSp>
      <p:cxnSp>
        <p:nvCxnSpPr>
          <p:cNvPr id="227" name="直接连接符 65"/>
          <p:cNvCxnSpPr/>
          <p:nvPr/>
        </p:nvCxnSpPr>
        <p:spPr>
          <a:xfrm>
            <a:off x="6254936" y="3103363"/>
            <a:ext cx="995373" cy="1937"/>
          </a:xfrm>
          <a:prstGeom prst="line">
            <a:avLst/>
          </a:prstGeom>
          <a:ln w="22225">
            <a:solidFill>
              <a:srgbClr val="DEB9BF"/>
            </a:solidFill>
          </a:ln>
        </p:spPr>
        <p:style>
          <a:lnRef idx="1">
            <a:schemeClr val="accent1"/>
          </a:lnRef>
          <a:fillRef idx="0">
            <a:schemeClr val="accent1"/>
          </a:fillRef>
          <a:effectRef idx="0">
            <a:schemeClr val="accent1"/>
          </a:effectRef>
          <a:fontRef idx="minor">
            <a:schemeClr val="tx1"/>
          </a:fontRef>
        </p:style>
      </p:cxnSp>
      <p:sp>
        <p:nvSpPr>
          <p:cNvPr id="228" name="Rectangle 227"/>
          <p:cNvSpPr/>
          <p:nvPr/>
        </p:nvSpPr>
        <p:spPr>
          <a:xfrm>
            <a:off x="198844" y="114957"/>
            <a:ext cx="2712356" cy="792268"/>
          </a:xfrm>
          <a:prstGeom prst="rect">
            <a:avLst/>
          </a:prstGeom>
          <a:solidFill>
            <a:schemeClr val="bg1">
              <a:alpha val="100000"/>
            </a:schemeClr>
          </a:solidFill>
          <a:ln w="0"/>
        </p:spPr>
        <p:txBody>
          <a:bodyPr anchor="ctr"/>
          <a:lstStyle/>
          <a:p>
            <a:pPr algn="l"/>
            <a:r>
              <a:rPr lang="zh-CN"/>
              <a:t>账户信息</a:t>
            </a:r>
            <a:endParaRPr/>
          </a:p>
        </p:txBody>
      </p:sp>
      <p:pic>
        <p:nvPicPr>
          <p:cNvPr id="229" name="Picture 228"/>
          <p:cNvPicPr>
            <a:picLocks noChangeAspect="1"/>
          </p:cNvPicPr>
          <p:nvPr/>
        </p:nvPicPr>
        <p:blipFill>
          <a:blip r:embed="rId4"/>
          <a:stretch>
            <a:fillRect/>
          </a:stretch>
        </p:blipFill>
        <p:spPr>
          <a:xfrm>
            <a:off x="1964143" y="1502647"/>
            <a:ext cx="1074585" cy="999077"/>
          </a:xfrm>
          <a:prstGeom prst="rect">
            <a:avLst/>
          </a:prstGeom>
        </p:spPr>
      </p:pic>
      <p:pic>
        <p:nvPicPr>
          <p:cNvPr id="230" name="Picture 229"/>
          <p:cNvPicPr>
            <a:picLocks noChangeAspect="1"/>
          </p:cNvPicPr>
          <p:nvPr/>
        </p:nvPicPr>
        <p:blipFill>
          <a:blip r:embed="rId5"/>
          <a:stretch>
            <a:fillRect/>
          </a:stretch>
        </p:blipFill>
        <p:spPr>
          <a:xfrm>
            <a:off x="4151039" y="1586042"/>
            <a:ext cx="841922" cy="840478"/>
          </a:xfrm>
          <a:prstGeom prst="rect">
            <a:avLst/>
          </a:prstGeom>
        </p:spPr>
      </p:pic>
      <p:pic>
        <p:nvPicPr>
          <p:cNvPr id="231" name="Picture 230"/>
          <p:cNvPicPr>
            <a:picLocks noChangeAspect="1"/>
          </p:cNvPicPr>
          <p:nvPr/>
        </p:nvPicPr>
        <p:blipFill>
          <a:blip r:embed="rId6"/>
          <a:stretch>
            <a:fillRect/>
          </a:stretch>
        </p:blipFill>
        <p:spPr>
          <a:xfrm>
            <a:off x="6327324" y="1618064"/>
            <a:ext cx="850598" cy="776433"/>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withEffect">
                                  <p:childTnLst>
                                    <p:set>
                                      <p:cBhvr>
                                        <p:cTn id="6" dur="1" fill="hold">
                                          <p:stCondLst>
                                            <p:cond delay="0"/>
                                          </p:stCondLst>
                                        </p:cTn>
                                        <p:tgtEl>
                                          <p:spTgt spid="207"/>
                                        </p:tgtEl>
                                        <p:attrNameLst>
                                          <p:attrName>style.visibility</p:attrName>
                                        </p:attrNameLst>
                                      </p:cBhvr>
                                      <p:to>
                                        <p:strVal val="visible"/>
                                      </p:to>
                                    </p:set>
                                    <p:animEffect transition="in" filter="barn(inVertical)">
                                      <p:cBhvr>
                                        <p:cTn id="7" dur="500"/>
                                        <p:tgtEl>
                                          <p:spTgt spid="207"/>
                                        </p:tgtEl>
                                      </p:cBhvr>
                                    </p:animEffect>
                                  </p:childTnLst>
                                </p:cTn>
                              </p:par>
                              <p:par>
                                <p:cTn id="8" presetID="42" presetClass="entr" presetSubtype="0" fill="hold" nodeType="withEffect">
                                  <p:childTnLst>
                                    <p:set>
                                      <p:cBhvr>
                                        <p:cTn id="9" dur="1" fill="hold">
                                          <p:stCondLst>
                                            <p:cond delay="0"/>
                                          </p:stCondLst>
                                        </p:cTn>
                                        <p:tgtEl>
                                          <p:spTgt spid="211"/>
                                        </p:tgtEl>
                                        <p:attrNameLst>
                                          <p:attrName>style.visibility</p:attrName>
                                        </p:attrNameLst>
                                      </p:cBhvr>
                                      <p:to>
                                        <p:strVal val="visible"/>
                                      </p:to>
                                    </p:set>
                                    <p:animEffect transition="in" filter="fade">
                                      <p:cBhvr>
                                        <p:cTn id="10" dur="1000"/>
                                        <p:tgtEl>
                                          <p:spTgt spid="211"/>
                                        </p:tgtEl>
                                      </p:cBhvr>
                                    </p:animEffect>
                                    <p:anim calcmode="lin" valueType="num">
                                      <p:cBhvr>
                                        <p:cTn id="11" dur="1000" fill="hold"/>
                                        <p:tgtEl>
                                          <p:spTgt spid="211"/>
                                        </p:tgtEl>
                                        <p:attrNameLst>
                                          <p:attrName>ppt_x</p:attrName>
                                        </p:attrNameLst>
                                      </p:cBhvr>
                                      <p:tavLst>
                                        <p:tav tm="0">
                                          <p:val>
                                            <p:strVal val="#ppt_x"/>
                                          </p:val>
                                        </p:tav>
                                        <p:tav tm="100000">
                                          <p:val>
                                            <p:strVal val="#ppt_x"/>
                                          </p:val>
                                        </p:tav>
                                      </p:tavLst>
                                    </p:anim>
                                    <p:anim calcmode="lin" valueType="num">
                                      <p:cBhvr>
                                        <p:cTn id="12" dur="1000" fill="hold"/>
                                        <p:tgtEl>
                                          <p:spTgt spid="211"/>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42" presetClass="entr" presetSubtype="0" fill="hold" nodeType="afterEffect">
                                  <p:childTnLst>
                                    <p:set>
                                      <p:cBhvr>
                                        <p:cTn id="15" dur="1" fill="hold">
                                          <p:stCondLst>
                                            <p:cond delay="0"/>
                                          </p:stCondLst>
                                        </p:cTn>
                                        <p:tgtEl>
                                          <p:spTgt spid="210"/>
                                        </p:tgtEl>
                                        <p:attrNameLst>
                                          <p:attrName>style.visibility</p:attrName>
                                        </p:attrNameLst>
                                      </p:cBhvr>
                                      <p:to>
                                        <p:strVal val="visible"/>
                                      </p:to>
                                    </p:set>
                                    <p:animEffect transition="in" filter="fade">
                                      <p:cBhvr>
                                        <p:cTn id="16" dur="1000"/>
                                        <p:tgtEl>
                                          <p:spTgt spid="210"/>
                                        </p:tgtEl>
                                      </p:cBhvr>
                                    </p:animEffect>
                                    <p:anim calcmode="lin" valueType="num">
                                      <p:cBhvr>
                                        <p:cTn id="17" dur="1000" fill="hold"/>
                                        <p:tgtEl>
                                          <p:spTgt spid="210"/>
                                        </p:tgtEl>
                                        <p:attrNameLst>
                                          <p:attrName>ppt_x</p:attrName>
                                        </p:attrNameLst>
                                      </p:cBhvr>
                                      <p:tavLst>
                                        <p:tav tm="0">
                                          <p:val>
                                            <p:strVal val="#ppt_x"/>
                                          </p:val>
                                        </p:tav>
                                        <p:tav tm="100000">
                                          <p:val>
                                            <p:strVal val="#ppt_x"/>
                                          </p:val>
                                        </p:tav>
                                      </p:tavLst>
                                    </p:anim>
                                    <p:anim calcmode="lin" valueType="num">
                                      <p:cBhvr>
                                        <p:cTn id="18" dur="1000" fill="hold"/>
                                        <p:tgtEl>
                                          <p:spTgt spid="21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childTnLst>
                                    <p:set>
                                      <p:cBhvr>
                                        <p:cTn id="22" dur="1" fill="hold">
                                          <p:stCondLst>
                                            <p:cond delay="0"/>
                                          </p:stCondLst>
                                        </p:cTn>
                                        <p:tgtEl>
                                          <p:spTgt spid="216"/>
                                        </p:tgtEl>
                                        <p:attrNameLst>
                                          <p:attrName>style.visibility</p:attrName>
                                        </p:attrNameLst>
                                      </p:cBhvr>
                                      <p:to>
                                        <p:strVal val="visible"/>
                                      </p:to>
                                    </p:set>
                                    <p:animEffect transition="in" filter="barn(inVertical)">
                                      <p:cBhvr>
                                        <p:cTn id="23" dur="500"/>
                                        <p:tgtEl>
                                          <p:spTgt spid="216"/>
                                        </p:tgtEl>
                                      </p:cBhvr>
                                    </p:animEffect>
                                  </p:childTnLst>
                                </p:cTn>
                              </p:par>
                              <p:par>
                                <p:cTn id="24" presetID="42" presetClass="entr" presetSubtype="0" fill="hold" nodeType="withEffect">
                                  <p:childTnLst>
                                    <p:set>
                                      <p:cBhvr>
                                        <p:cTn id="25" dur="1" fill="hold">
                                          <p:stCondLst>
                                            <p:cond delay="0"/>
                                          </p:stCondLst>
                                        </p:cTn>
                                        <p:tgtEl>
                                          <p:spTgt spid="214"/>
                                        </p:tgtEl>
                                        <p:attrNameLst>
                                          <p:attrName>style.visibility</p:attrName>
                                        </p:attrNameLst>
                                      </p:cBhvr>
                                      <p:to>
                                        <p:strVal val="visible"/>
                                      </p:to>
                                    </p:set>
                                    <p:animEffect transition="in" filter="fade">
                                      <p:cBhvr>
                                        <p:cTn id="26" dur="1000"/>
                                        <p:tgtEl>
                                          <p:spTgt spid="214"/>
                                        </p:tgtEl>
                                      </p:cBhvr>
                                    </p:animEffect>
                                    <p:anim calcmode="lin" valueType="num">
                                      <p:cBhvr>
                                        <p:cTn id="27" dur="1000" fill="hold"/>
                                        <p:tgtEl>
                                          <p:spTgt spid="214"/>
                                        </p:tgtEl>
                                        <p:attrNameLst>
                                          <p:attrName>ppt_x</p:attrName>
                                        </p:attrNameLst>
                                      </p:cBhvr>
                                      <p:tavLst>
                                        <p:tav tm="0">
                                          <p:val>
                                            <p:strVal val="#ppt_x"/>
                                          </p:val>
                                        </p:tav>
                                        <p:tav tm="100000">
                                          <p:val>
                                            <p:strVal val="#ppt_x"/>
                                          </p:val>
                                        </p:tav>
                                      </p:tavLst>
                                    </p:anim>
                                    <p:anim calcmode="lin" valueType="num">
                                      <p:cBhvr>
                                        <p:cTn id="28" dur="1000" fill="hold"/>
                                        <p:tgtEl>
                                          <p:spTgt spid="214"/>
                                        </p:tgtEl>
                                        <p:attrNameLst>
                                          <p:attrName>ppt_y</p:attrName>
                                        </p:attrNameLst>
                                      </p:cBhvr>
                                      <p:tavLst>
                                        <p:tav tm="0">
                                          <p:val>
                                            <p:strVal val="#ppt_y+.1"/>
                                          </p:val>
                                        </p:tav>
                                        <p:tav tm="100000">
                                          <p:val>
                                            <p:strVal val="#ppt_y"/>
                                          </p:val>
                                        </p:tav>
                                      </p:tavLst>
                                    </p:anim>
                                  </p:childTnLst>
                                </p:cTn>
                              </p:par>
                              <p:par>
                                <p:cTn id="29" presetID="16" presetClass="entr" presetSubtype="21" fill="hold" nodeType="withEffect">
                                  <p:childTnLst>
                                    <p:set>
                                      <p:cBhvr>
                                        <p:cTn id="30" dur="1" fill="hold">
                                          <p:stCondLst>
                                            <p:cond delay="0"/>
                                          </p:stCondLst>
                                        </p:cTn>
                                        <p:tgtEl>
                                          <p:spTgt spid="219"/>
                                        </p:tgtEl>
                                        <p:attrNameLst>
                                          <p:attrName>style.visibility</p:attrName>
                                        </p:attrNameLst>
                                      </p:cBhvr>
                                      <p:to>
                                        <p:strVal val="visible"/>
                                      </p:to>
                                    </p:set>
                                    <p:animEffect transition="in" filter="barn(inVertical)">
                                      <p:cBhvr>
                                        <p:cTn id="31" dur="500"/>
                                        <p:tgtEl>
                                          <p:spTgt spid="219"/>
                                        </p:tgtEl>
                                      </p:cBhvr>
                                    </p:animEffect>
                                  </p:childTnLst>
                                </p:cTn>
                              </p:par>
                              <p:par>
                                <p:cTn id="32" presetID="42" presetClass="entr" presetSubtype="0" fill="hold" nodeType="withEffect">
                                  <p:childTnLst>
                                    <p:set>
                                      <p:cBhvr>
                                        <p:cTn id="33" dur="1" fill="hold">
                                          <p:stCondLst>
                                            <p:cond delay="0"/>
                                          </p:stCondLst>
                                        </p:cTn>
                                        <p:tgtEl>
                                          <p:spTgt spid="224"/>
                                        </p:tgtEl>
                                        <p:attrNameLst>
                                          <p:attrName>style.visibility</p:attrName>
                                        </p:attrNameLst>
                                      </p:cBhvr>
                                      <p:to>
                                        <p:strVal val="visible"/>
                                      </p:to>
                                    </p:set>
                                    <p:animEffect transition="in" filter="fade">
                                      <p:cBhvr>
                                        <p:cTn id="34" dur="1000"/>
                                        <p:tgtEl>
                                          <p:spTgt spid="224"/>
                                        </p:tgtEl>
                                      </p:cBhvr>
                                    </p:animEffect>
                                    <p:anim calcmode="lin" valueType="num">
                                      <p:cBhvr>
                                        <p:cTn id="35" dur="1000" fill="hold"/>
                                        <p:tgtEl>
                                          <p:spTgt spid="224"/>
                                        </p:tgtEl>
                                        <p:attrNameLst>
                                          <p:attrName>ppt_x</p:attrName>
                                        </p:attrNameLst>
                                      </p:cBhvr>
                                      <p:tavLst>
                                        <p:tav tm="0">
                                          <p:val>
                                            <p:strVal val="#ppt_x"/>
                                          </p:val>
                                        </p:tav>
                                        <p:tav tm="100000">
                                          <p:val>
                                            <p:strVal val="#ppt_x"/>
                                          </p:val>
                                        </p:tav>
                                      </p:tavLst>
                                    </p:anim>
                                    <p:anim calcmode="lin" valueType="num">
                                      <p:cBhvr>
                                        <p:cTn id="36" dur="1000" fill="hold"/>
                                        <p:tgtEl>
                                          <p:spTgt spid="22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childTnLst>
                                    <p:set>
                                      <p:cBhvr>
                                        <p:cTn id="38" dur="1" fill="hold">
                                          <p:stCondLst>
                                            <p:cond delay="0"/>
                                          </p:stCondLst>
                                        </p:cTn>
                                        <p:tgtEl>
                                          <p:spTgt spid="215"/>
                                        </p:tgtEl>
                                        <p:attrNameLst>
                                          <p:attrName>style.visibility</p:attrName>
                                        </p:attrNameLst>
                                      </p:cBhvr>
                                      <p:to>
                                        <p:strVal val="visible"/>
                                      </p:to>
                                    </p:set>
                                    <p:animEffect transition="in" filter="fade">
                                      <p:cBhvr>
                                        <p:cTn id="39" dur="1000"/>
                                        <p:tgtEl>
                                          <p:spTgt spid="215"/>
                                        </p:tgtEl>
                                      </p:cBhvr>
                                    </p:animEffect>
                                    <p:anim calcmode="lin" valueType="num">
                                      <p:cBhvr>
                                        <p:cTn id="40" dur="1000" fill="hold"/>
                                        <p:tgtEl>
                                          <p:spTgt spid="215"/>
                                        </p:tgtEl>
                                        <p:attrNameLst>
                                          <p:attrName>ppt_x</p:attrName>
                                        </p:attrNameLst>
                                      </p:cBhvr>
                                      <p:tavLst>
                                        <p:tav tm="0">
                                          <p:val>
                                            <p:strVal val="#ppt_x"/>
                                          </p:val>
                                        </p:tav>
                                        <p:tav tm="100000">
                                          <p:val>
                                            <p:strVal val="#ppt_x"/>
                                          </p:val>
                                        </p:tav>
                                      </p:tavLst>
                                    </p:anim>
                                    <p:anim calcmode="lin" valueType="num">
                                      <p:cBhvr>
                                        <p:cTn id="41" dur="1000" fill="hold"/>
                                        <p:tgtEl>
                                          <p:spTgt spid="215"/>
                                        </p:tgtEl>
                                        <p:attrNameLst>
                                          <p:attrName>ppt_y</p:attrName>
                                        </p:attrNameLst>
                                      </p:cBhvr>
                                      <p:tavLst>
                                        <p:tav tm="0">
                                          <p:val>
                                            <p:strVal val="#ppt_y+.1"/>
                                          </p:val>
                                        </p:tav>
                                        <p:tav tm="100000">
                                          <p:val>
                                            <p:strVal val="#ppt_y"/>
                                          </p:val>
                                        </p:tav>
                                      </p:tavLst>
                                    </p:anim>
                                  </p:childTnLst>
                                </p:cTn>
                              </p:par>
                              <p:par>
                                <p:cTn id="42" presetID="16" presetClass="entr" presetSubtype="21" fill="hold" nodeType="withEffect">
                                  <p:childTnLst>
                                    <p:set>
                                      <p:cBhvr>
                                        <p:cTn id="43" dur="1" fill="hold">
                                          <p:stCondLst>
                                            <p:cond delay="0"/>
                                          </p:stCondLst>
                                        </p:cTn>
                                        <p:tgtEl>
                                          <p:spTgt spid="223"/>
                                        </p:tgtEl>
                                        <p:attrNameLst>
                                          <p:attrName>style.visibility</p:attrName>
                                        </p:attrNameLst>
                                      </p:cBhvr>
                                      <p:to>
                                        <p:strVal val="visible"/>
                                      </p:to>
                                    </p:set>
                                    <p:animEffect transition="in" filter="barn(inVertical)">
                                      <p:cBhvr>
                                        <p:cTn id="44" dur="500"/>
                                        <p:tgtEl>
                                          <p:spTgt spid="223"/>
                                        </p:tgtEl>
                                      </p:cBhvr>
                                    </p:animEffect>
                                  </p:childTnLst>
                                </p:cTn>
                              </p:par>
                              <p:par>
                                <p:cTn id="45" presetID="42" presetClass="entr" presetSubtype="0" fill="hold" nodeType="withEffect">
                                  <p:childTnLst>
                                    <p:set>
                                      <p:cBhvr>
                                        <p:cTn id="46" dur="1" fill="hold">
                                          <p:stCondLst>
                                            <p:cond delay="0"/>
                                          </p:stCondLst>
                                        </p:cTn>
                                        <p:tgtEl>
                                          <p:spTgt spid="226"/>
                                        </p:tgtEl>
                                        <p:attrNameLst>
                                          <p:attrName>style.visibility</p:attrName>
                                        </p:attrNameLst>
                                      </p:cBhvr>
                                      <p:to>
                                        <p:strVal val="visible"/>
                                      </p:to>
                                    </p:set>
                                    <p:animEffect transition="in" filter="fade">
                                      <p:cBhvr>
                                        <p:cTn id="47" dur="1000"/>
                                        <p:tgtEl>
                                          <p:spTgt spid="226"/>
                                        </p:tgtEl>
                                      </p:cBhvr>
                                    </p:animEffect>
                                    <p:anim calcmode="lin" valueType="num">
                                      <p:cBhvr>
                                        <p:cTn id="48" dur="1000" fill="hold"/>
                                        <p:tgtEl>
                                          <p:spTgt spid="226"/>
                                        </p:tgtEl>
                                        <p:attrNameLst>
                                          <p:attrName>ppt_x</p:attrName>
                                        </p:attrNameLst>
                                      </p:cBhvr>
                                      <p:tavLst>
                                        <p:tav tm="0">
                                          <p:val>
                                            <p:strVal val="#ppt_x"/>
                                          </p:val>
                                        </p:tav>
                                        <p:tav tm="100000">
                                          <p:val>
                                            <p:strVal val="#ppt_x"/>
                                          </p:val>
                                        </p:tav>
                                      </p:tavLst>
                                    </p:anim>
                                    <p:anim calcmode="lin" valueType="num">
                                      <p:cBhvr>
                                        <p:cTn id="49" dur="1000" fill="hold"/>
                                        <p:tgtEl>
                                          <p:spTgt spid="22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childTnLst>
                                    <p:set>
                                      <p:cBhvr>
                                        <p:cTn id="51" dur="1" fill="hold">
                                          <p:stCondLst>
                                            <p:cond delay="0"/>
                                          </p:stCondLst>
                                        </p:cTn>
                                        <p:tgtEl>
                                          <p:spTgt spid="227"/>
                                        </p:tgtEl>
                                        <p:attrNameLst>
                                          <p:attrName>style.visibility</p:attrName>
                                        </p:attrNameLst>
                                      </p:cBhvr>
                                      <p:to>
                                        <p:strVal val="visible"/>
                                      </p:to>
                                    </p:set>
                                    <p:animEffect transition="in" filter="fade">
                                      <p:cBhvr>
                                        <p:cTn id="52" dur="1000"/>
                                        <p:tgtEl>
                                          <p:spTgt spid="227"/>
                                        </p:tgtEl>
                                      </p:cBhvr>
                                    </p:animEffect>
                                    <p:anim calcmode="lin" valueType="num">
                                      <p:cBhvr>
                                        <p:cTn id="53" dur="1000" fill="hold"/>
                                        <p:tgtEl>
                                          <p:spTgt spid="227"/>
                                        </p:tgtEl>
                                        <p:attrNameLst>
                                          <p:attrName>ppt_x</p:attrName>
                                        </p:attrNameLst>
                                      </p:cBhvr>
                                      <p:tavLst>
                                        <p:tav tm="0">
                                          <p:val>
                                            <p:strVal val="#ppt_x"/>
                                          </p:val>
                                        </p:tav>
                                        <p:tav tm="100000">
                                          <p:val>
                                            <p:strVal val="#ppt_x"/>
                                          </p:val>
                                        </p:tav>
                                      </p:tavLst>
                                    </p:anim>
                                    <p:anim calcmode="lin" valueType="num">
                                      <p:cBhvr>
                                        <p:cTn id="54" dur="1000" fill="hold"/>
                                        <p:tgtEl>
                                          <p:spTgt spid="227"/>
                                        </p:tgtEl>
                                        <p:attrNameLst>
                                          <p:attrName>ppt_y</p:attrName>
                                        </p:attrNameLst>
                                      </p:cBhvr>
                                      <p:tavLst>
                                        <p:tav tm="0">
                                          <p:val>
                                            <p:strVal val="#ppt_y+.1"/>
                                          </p:val>
                                        </p:tav>
                                        <p:tav tm="100000">
                                          <p:val>
                                            <p:strVal val="#ppt_y"/>
                                          </p:val>
                                        </p:tav>
                                      </p:tavLst>
                                    </p:anim>
                                  </p:childTnLst>
                                </p:cTn>
                              </p:par>
                              <p:par>
                                <p:cTn id="55" presetID="16" presetClass="entr" presetSubtype="21" fill="hold" nodeType="withEffect">
                                  <p:childTnLst>
                                    <p:set>
                                      <p:cBhvr>
                                        <p:cTn id="56" dur="1" fill="hold">
                                          <p:stCondLst>
                                            <p:cond delay="0"/>
                                          </p:stCondLst>
                                        </p:cTn>
                                        <p:tgtEl>
                                          <p:spTgt spid="208"/>
                                        </p:tgtEl>
                                        <p:attrNameLst>
                                          <p:attrName>style.visibility</p:attrName>
                                        </p:attrNameLst>
                                      </p:cBhvr>
                                      <p:to>
                                        <p:strVal val="visible"/>
                                      </p:to>
                                    </p:set>
                                    <p:animEffect transition="in" filter="barn(inVertical)">
                                      <p:cBhvr>
                                        <p:cTn id="57" dur="500"/>
                                        <p:tgtEl>
                                          <p:spTgt spid="208"/>
                                        </p:tgtEl>
                                      </p:cBhvr>
                                    </p:animEffect>
                                  </p:childTnLst>
                                </p:cTn>
                              </p:par>
                              <p:par>
                                <p:cTn id="58" presetID="16" presetClass="entr" presetSubtype="21" fill="hold" nodeType="withEffect">
                                  <p:childTnLst>
                                    <p:set>
                                      <p:cBhvr>
                                        <p:cTn id="59" dur="1" fill="hold">
                                          <p:stCondLst>
                                            <p:cond delay="0"/>
                                          </p:stCondLst>
                                        </p:cTn>
                                        <p:tgtEl>
                                          <p:spTgt spid="209"/>
                                        </p:tgtEl>
                                        <p:attrNameLst>
                                          <p:attrName>style.visibility</p:attrName>
                                        </p:attrNameLst>
                                      </p:cBhvr>
                                      <p:to>
                                        <p:strVal val="visible"/>
                                      </p:to>
                                    </p:set>
                                    <p:animEffect transition="in" filter="barn(inVertical)">
                                      <p:cBhvr>
                                        <p:cTn id="60" dur="500"/>
                                        <p:tgtEl>
                                          <p:spTgt spid="209"/>
                                        </p:tgtEl>
                                      </p:cBhvr>
                                    </p:animEffect>
                                  </p:childTnLst>
                                </p:cTn>
                              </p:par>
                            </p:childTnLst>
                          </p:cTn>
                        </p:par>
                        <p:par>
                          <p:cTn id="61" fill="hold">
                            <p:stCondLst>
                              <p:cond delay="1000"/>
                            </p:stCondLst>
                            <p:childTnLst>
                              <p:par>
                                <p:cTn id="62" presetID="42" presetClass="entr" presetSubtype="0" fill="hold" nodeType="afterEffect">
                                  <p:childTnLst>
                                    <p:set>
                                      <p:cBhvr>
                                        <p:cTn id="63" dur="1" fill="hold">
                                          <p:stCondLst>
                                            <p:cond delay="0"/>
                                          </p:stCondLst>
                                        </p:cTn>
                                        <p:tgtEl>
                                          <p:spTgt spid="212"/>
                                        </p:tgtEl>
                                        <p:attrNameLst>
                                          <p:attrName>style.visibility</p:attrName>
                                        </p:attrNameLst>
                                      </p:cBhvr>
                                      <p:to>
                                        <p:strVal val="visible"/>
                                      </p:to>
                                    </p:set>
                                    <p:animEffect transition="in" filter="fade">
                                      <p:cBhvr>
                                        <p:cTn id="64" dur="1000"/>
                                        <p:tgtEl>
                                          <p:spTgt spid="212"/>
                                        </p:tgtEl>
                                      </p:cBhvr>
                                    </p:animEffect>
                                    <p:anim calcmode="lin" valueType="num">
                                      <p:cBhvr>
                                        <p:cTn id="65" dur="1000" fill="hold"/>
                                        <p:tgtEl>
                                          <p:spTgt spid="212"/>
                                        </p:tgtEl>
                                        <p:attrNameLst>
                                          <p:attrName>ppt_x</p:attrName>
                                        </p:attrNameLst>
                                      </p:cBhvr>
                                      <p:tavLst>
                                        <p:tav tm="0">
                                          <p:val>
                                            <p:strVal val="#ppt_x"/>
                                          </p:val>
                                        </p:tav>
                                        <p:tav tm="100000">
                                          <p:val>
                                            <p:strVal val="#ppt_x"/>
                                          </p:val>
                                        </p:tav>
                                      </p:tavLst>
                                    </p:anim>
                                    <p:anim calcmode="lin" valueType="num">
                                      <p:cBhvr>
                                        <p:cTn id="66" dur="1000" fill="hold"/>
                                        <p:tgtEl>
                                          <p:spTgt spid="212"/>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presetID="42" presetClass="entr" presetSubtype="0" fill="hold" nodeType="afterEffect">
                                  <p:childTnLst>
                                    <p:set>
                                      <p:cBhvr>
                                        <p:cTn id="69" dur="1" fill="hold">
                                          <p:stCondLst>
                                            <p:cond delay="0"/>
                                          </p:stCondLst>
                                        </p:cTn>
                                        <p:tgtEl>
                                          <p:spTgt spid="213"/>
                                        </p:tgtEl>
                                        <p:attrNameLst>
                                          <p:attrName>style.visibility</p:attrName>
                                        </p:attrNameLst>
                                      </p:cBhvr>
                                      <p:to>
                                        <p:strVal val="visible"/>
                                      </p:to>
                                    </p:set>
                                    <p:animEffect transition="in" filter="fade">
                                      <p:cBhvr>
                                        <p:cTn id="70" dur="1000"/>
                                        <p:tgtEl>
                                          <p:spTgt spid="213"/>
                                        </p:tgtEl>
                                      </p:cBhvr>
                                    </p:animEffect>
                                    <p:anim calcmode="lin" valueType="num">
                                      <p:cBhvr>
                                        <p:cTn id="71" dur="1000" fill="hold"/>
                                        <p:tgtEl>
                                          <p:spTgt spid="213"/>
                                        </p:tgtEl>
                                        <p:attrNameLst>
                                          <p:attrName>ppt_x</p:attrName>
                                        </p:attrNameLst>
                                      </p:cBhvr>
                                      <p:tavLst>
                                        <p:tav tm="0">
                                          <p:val>
                                            <p:strVal val="#ppt_x"/>
                                          </p:val>
                                        </p:tav>
                                        <p:tav tm="100000">
                                          <p:val>
                                            <p:strVal val="#ppt_x"/>
                                          </p:val>
                                        </p:tav>
                                      </p:tavLst>
                                    </p:anim>
                                    <p:anim calcmode="lin" valueType="num">
                                      <p:cBhvr>
                                        <p:cTn id="72"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直接连接符 36"/>
          <p:cNvCxnSpPr/>
          <p:nvPr/>
        </p:nvCxnSpPr>
        <p:spPr>
          <a:xfrm flipH="1">
            <a:off x="2794000" y="3504695"/>
            <a:ext cx="1017588" cy="9528"/>
          </a:xfrm>
          <a:prstGeom prst="line">
            <a:avLst/>
          </a:prstGeom>
          <a:ln w="6350">
            <a:solidFill>
              <a:schemeClr val="bg2">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4" name="矩形 1"/>
          <p:cNvSpPr>
            <a:spLocks noChangeArrowheads="1"/>
          </p:cNvSpPr>
          <p:nvPr/>
        </p:nvSpPr>
        <p:spPr bwMode="auto">
          <a:xfrm>
            <a:off x="1057933" y="3193449"/>
            <a:ext cx="1893887" cy="646331"/>
          </a:xfrm>
          <a:prstGeom prst="rect">
            <a:avLst/>
          </a:prstGeom>
          <a:noFill/>
          <a:ln>
            <a:noFill/>
          </a:ln>
        </p:spPr>
        <p:txBody>
          <a:bodyPr>
            <a:spAutoFit/>
          </a:bodyPr>
          <a:lstStyle/>
          <a:p>
            <a:pPr algn="just" eaLnBrk="1" hangingPunct="1">
              <a:defRPr/>
            </a:pPr>
            <a:r>
              <a:rPr lang="zh-CN" altLang="en-US" sz="900" kern="0">
                <a:solidFill>
                  <a:schemeClr val="tx1">
                    <a:lumMod val="50000"/>
                    <a:lumOff val="50000"/>
                  </a:schemeClr>
                </a:solidFill>
                <a:latin typeface="微软雅黑" panose="020B0503020204020204" pitchFamily="34" charset="-122"/>
                <a:ea typeface="微软雅黑" panose="020B0503020204020204" pitchFamily="34" charset="-122"/>
                <a:sym typeface="字魂59号-创粗黑" panose="00000500000000000000" pitchFamily="2" charset="-122"/>
              </a:rPr>
              <a:t>随着计算机技术的发展及印刷技术进步，平面设计在视觉感观领域的表现也越来越丰富，这真正的对今天的平面设计的。</a:t>
            </a:r>
            <a:endParaRPr/>
          </a:p>
        </p:txBody>
      </p:sp>
      <p:cxnSp>
        <p:nvCxnSpPr>
          <p:cNvPr id="235" name="直接连接符 38"/>
          <p:cNvCxnSpPr/>
          <p:nvPr/>
        </p:nvCxnSpPr>
        <p:spPr>
          <a:xfrm flipH="1">
            <a:off x="5330826" y="4178003"/>
            <a:ext cx="1063625" cy="0"/>
          </a:xfrm>
          <a:prstGeom prst="line">
            <a:avLst/>
          </a:prstGeom>
          <a:ln w="6350">
            <a:solidFill>
              <a:schemeClr val="bg2">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6" name="矩形 1"/>
          <p:cNvSpPr>
            <a:spLocks noChangeArrowheads="1"/>
          </p:cNvSpPr>
          <p:nvPr/>
        </p:nvSpPr>
        <p:spPr bwMode="auto">
          <a:xfrm>
            <a:off x="6228184" y="3857229"/>
            <a:ext cx="1893888" cy="646331"/>
          </a:xfrm>
          <a:prstGeom prst="rect">
            <a:avLst/>
          </a:prstGeom>
          <a:noFill/>
          <a:ln>
            <a:noFill/>
          </a:ln>
        </p:spPr>
        <p:txBody>
          <a:bodyPr>
            <a:spAutoFit/>
          </a:bodyPr>
          <a:lstStyle/>
          <a:p>
            <a:pPr algn="just" eaLnBrk="1" hangingPunct="1">
              <a:defRPr/>
            </a:pPr>
            <a:r>
              <a:rPr lang="zh-CN" altLang="en-US" sz="900" kern="0">
                <a:solidFill>
                  <a:schemeClr val="tx1">
                    <a:lumMod val="50000"/>
                    <a:lumOff val="50000"/>
                  </a:schemeClr>
                </a:solidFill>
                <a:latin typeface="微软雅黑" panose="020B0503020204020204" pitchFamily="34" charset="-122"/>
                <a:ea typeface="微软雅黑" panose="020B0503020204020204" pitchFamily="34" charset="-122"/>
                <a:sym typeface="字魂59号-创粗黑" panose="00000500000000000000" pitchFamily="2" charset="-122"/>
              </a:rPr>
              <a:t>随着计算机技术的发展及印刷技术进步，平面设计在视觉感观领域的表现也越来越丰富这真正的对今天的平面设计的人。</a:t>
            </a:r>
            <a:endParaRPr/>
          </a:p>
        </p:txBody>
      </p:sp>
      <p:cxnSp>
        <p:nvCxnSpPr>
          <p:cNvPr id="237" name="直接连接符 40"/>
          <p:cNvCxnSpPr/>
          <p:nvPr/>
        </p:nvCxnSpPr>
        <p:spPr>
          <a:xfrm flipH="1">
            <a:off x="5330826" y="2985421"/>
            <a:ext cx="1063625" cy="0"/>
          </a:xfrm>
          <a:prstGeom prst="line">
            <a:avLst/>
          </a:prstGeom>
          <a:ln w="6350">
            <a:solidFill>
              <a:schemeClr val="bg2">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8" name="矩形 1"/>
          <p:cNvSpPr>
            <a:spLocks noChangeArrowheads="1"/>
          </p:cNvSpPr>
          <p:nvPr/>
        </p:nvSpPr>
        <p:spPr bwMode="auto">
          <a:xfrm>
            <a:off x="6228184" y="2664648"/>
            <a:ext cx="1893888" cy="646331"/>
          </a:xfrm>
          <a:prstGeom prst="rect">
            <a:avLst/>
          </a:prstGeom>
          <a:noFill/>
          <a:ln>
            <a:noFill/>
          </a:ln>
        </p:spPr>
        <p:txBody>
          <a:bodyPr>
            <a:spAutoFit/>
          </a:bodyPr>
          <a:lstStyle/>
          <a:p>
            <a:pPr algn="just" eaLnBrk="1" hangingPunct="1">
              <a:defRPr/>
            </a:pPr>
            <a:r>
              <a:rPr lang="zh-CN" altLang="en-US" sz="900" kern="0">
                <a:solidFill>
                  <a:schemeClr val="tx1">
                    <a:lumMod val="50000"/>
                    <a:lumOff val="50000"/>
                  </a:schemeClr>
                </a:solidFill>
                <a:latin typeface="微软雅黑" panose="020B0503020204020204" pitchFamily="34" charset="-122"/>
                <a:ea typeface="微软雅黑" panose="020B0503020204020204" pitchFamily="34" charset="-122"/>
                <a:sym typeface="字魂59号-创粗黑" panose="00000500000000000000" pitchFamily="2" charset="-122"/>
              </a:rPr>
              <a:t>随着计算机技术的发展及印刷技术进步，平面设计在视觉感观领域的表现也越来越丰富这真正的对今天的平面设计的人。</a:t>
            </a:r>
            <a:endParaRPr/>
          </a:p>
        </p:txBody>
      </p:sp>
      <p:cxnSp>
        <p:nvCxnSpPr>
          <p:cNvPr id="239" name="直接连接符 42"/>
          <p:cNvCxnSpPr/>
          <p:nvPr/>
        </p:nvCxnSpPr>
        <p:spPr>
          <a:xfrm flipH="1">
            <a:off x="2794000" y="2216835"/>
            <a:ext cx="1017588" cy="9528"/>
          </a:xfrm>
          <a:prstGeom prst="line">
            <a:avLst/>
          </a:prstGeom>
          <a:ln w="6350">
            <a:solidFill>
              <a:schemeClr val="bg2">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0" name="矩形 1"/>
          <p:cNvSpPr>
            <a:spLocks noChangeArrowheads="1"/>
          </p:cNvSpPr>
          <p:nvPr/>
        </p:nvSpPr>
        <p:spPr bwMode="auto">
          <a:xfrm>
            <a:off x="1057933" y="1905588"/>
            <a:ext cx="1893887" cy="646331"/>
          </a:xfrm>
          <a:prstGeom prst="rect">
            <a:avLst/>
          </a:prstGeom>
          <a:noFill/>
          <a:ln>
            <a:noFill/>
          </a:ln>
        </p:spPr>
        <p:txBody>
          <a:bodyPr>
            <a:spAutoFit/>
          </a:bodyPr>
          <a:lstStyle/>
          <a:p>
            <a:pPr algn="just" eaLnBrk="1" hangingPunct="1">
              <a:defRPr/>
            </a:pPr>
            <a:r>
              <a:rPr lang="zh-CN" altLang="en-US" sz="900" kern="0">
                <a:solidFill>
                  <a:schemeClr val="tx1">
                    <a:lumMod val="50000"/>
                    <a:lumOff val="50000"/>
                  </a:schemeClr>
                </a:solidFill>
                <a:latin typeface="微软雅黑" panose="020B0503020204020204" pitchFamily="34" charset="-122"/>
                <a:ea typeface="微软雅黑" panose="020B0503020204020204" pitchFamily="34" charset="-122"/>
                <a:sym typeface="字魂59号-创粗黑" panose="00000500000000000000" pitchFamily="2" charset="-122"/>
              </a:rPr>
              <a:t>随着计算机技术的发展及印刷技术进步，平面设计在视觉感观领域的表现也越来越丰富，这真正的对今天的平面设计的。</a:t>
            </a:r>
            <a:endParaRPr/>
          </a:p>
        </p:txBody>
      </p:sp>
      <p:pic>
        <p:nvPicPr>
          <p:cNvPr id="241" name="图片 44"/>
          <p:cNvPicPr>
            <a:picLocks noChangeAspect="1"/>
          </p:cNvPicPr>
          <p:nvPr/>
        </p:nvPicPr>
        <p:blipFill>
          <a:blip r:embed="rId3"/>
          <a:stretch>
            <a:fillRect/>
          </a:stretch>
        </p:blipFill>
        <p:spPr>
          <a:xfrm>
            <a:off x="7904164" y="4045134"/>
            <a:ext cx="1085175" cy="1085175"/>
          </a:xfrm>
          <a:prstGeom prst="rect">
            <a:avLst/>
          </a:prstGeom>
        </p:spPr>
      </p:pic>
      <p:grpSp>
        <p:nvGrpSpPr>
          <p:cNvPr id="242" name="Group 5"/>
          <p:cNvGrpSpPr/>
          <p:nvPr/>
        </p:nvGrpSpPr>
        <p:grpSpPr>
          <a:xfrm>
            <a:off x="3658281" y="1497125"/>
            <a:ext cx="1827438" cy="2520491"/>
            <a:chOff x="5002247" y="2428498"/>
            <a:chExt cx="2187503" cy="3017107"/>
          </a:xfrm>
        </p:grpSpPr>
        <p:sp>
          <p:nvSpPr>
            <p:cNvPr id="243" name="Freeform: Shape 6"/>
            <p:cNvSpPr/>
            <p:nvPr/>
          </p:nvSpPr>
          <p:spPr bwMode="auto">
            <a:xfrm>
              <a:off x="5858227" y="4819147"/>
              <a:ext cx="477378" cy="602833"/>
            </a:xfrm>
            <a:custGeom>
              <a:avLst/>
              <a:gdLst>
                <a:gd name="T0" fmla="*/ 148 w 248"/>
                <a:gd name="T1" fmla="*/ 313 h 313"/>
                <a:gd name="T2" fmla="*/ 100 w 248"/>
                <a:gd name="T3" fmla="*/ 313 h 313"/>
                <a:gd name="T4" fmla="*/ 0 w 248"/>
                <a:gd name="T5" fmla="*/ 213 h 313"/>
                <a:gd name="T6" fmla="*/ 0 w 248"/>
                <a:gd name="T7" fmla="*/ 100 h 313"/>
                <a:gd name="T8" fmla="*/ 100 w 248"/>
                <a:gd name="T9" fmla="*/ 0 h 313"/>
                <a:gd name="T10" fmla="*/ 148 w 248"/>
                <a:gd name="T11" fmla="*/ 0 h 313"/>
                <a:gd name="T12" fmla="*/ 248 w 248"/>
                <a:gd name="T13" fmla="*/ 100 h 313"/>
                <a:gd name="T14" fmla="*/ 248 w 248"/>
                <a:gd name="T15" fmla="*/ 213 h 313"/>
                <a:gd name="T16" fmla="*/ 148 w 248"/>
                <a:gd name="T17"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313">
                  <a:moveTo>
                    <a:pt x="148" y="313"/>
                  </a:moveTo>
                  <a:cubicBezTo>
                    <a:pt x="100" y="313"/>
                    <a:pt x="100" y="313"/>
                    <a:pt x="100" y="313"/>
                  </a:cubicBezTo>
                  <a:cubicBezTo>
                    <a:pt x="45" y="313"/>
                    <a:pt x="0" y="268"/>
                    <a:pt x="0" y="213"/>
                  </a:cubicBezTo>
                  <a:cubicBezTo>
                    <a:pt x="0" y="100"/>
                    <a:pt x="0" y="100"/>
                    <a:pt x="0" y="100"/>
                  </a:cubicBezTo>
                  <a:cubicBezTo>
                    <a:pt x="0" y="45"/>
                    <a:pt x="45" y="0"/>
                    <a:pt x="100" y="0"/>
                  </a:cubicBezTo>
                  <a:cubicBezTo>
                    <a:pt x="148" y="0"/>
                    <a:pt x="148" y="0"/>
                    <a:pt x="148" y="0"/>
                  </a:cubicBezTo>
                  <a:cubicBezTo>
                    <a:pt x="203" y="0"/>
                    <a:pt x="248" y="45"/>
                    <a:pt x="248" y="100"/>
                  </a:cubicBezTo>
                  <a:cubicBezTo>
                    <a:pt x="248" y="213"/>
                    <a:pt x="248" y="213"/>
                    <a:pt x="248" y="213"/>
                  </a:cubicBezTo>
                  <a:cubicBezTo>
                    <a:pt x="248" y="268"/>
                    <a:pt x="203" y="313"/>
                    <a:pt x="148" y="313"/>
                  </a:cubicBezTo>
                  <a:close/>
                </a:path>
              </a:pathLst>
            </a:custGeom>
            <a:solidFill>
              <a:srgbClr val="9B9A9A"/>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44" name="Freeform: Shape 7"/>
            <p:cNvSpPr/>
            <p:nvPr/>
          </p:nvSpPr>
          <p:spPr bwMode="auto">
            <a:xfrm>
              <a:off x="5792241" y="4811815"/>
              <a:ext cx="609350" cy="144191"/>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45" name="Freeform: Shape 8"/>
            <p:cNvSpPr/>
            <p:nvPr/>
          </p:nvSpPr>
          <p:spPr bwMode="auto">
            <a:xfrm>
              <a:off x="5792241" y="5009773"/>
              <a:ext cx="609350" cy="145006"/>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46" name="Freeform: Shape 9"/>
            <p:cNvSpPr/>
            <p:nvPr/>
          </p:nvSpPr>
          <p:spPr bwMode="auto">
            <a:xfrm>
              <a:off x="5792241" y="5202842"/>
              <a:ext cx="609350" cy="144191"/>
            </a:xfrm>
            <a:custGeom>
              <a:avLst/>
              <a:gdLst>
                <a:gd name="T0" fmla="*/ 284 w 316"/>
                <a:gd name="T1" fmla="*/ 75 h 75"/>
                <a:gd name="T2" fmla="*/ 32 w 316"/>
                <a:gd name="T3" fmla="*/ 75 h 75"/>
                <a:gd name="T4" fmla="*/ 0 w 316"/>
                <a:gd name="T5" fmla="*/ 43 h 75"/>
                <a:gd name="T6" fmla="*/ 0 w 316"/>
                <a:gd name="T7" fmla="*/ 32 h 75"/>
                <a:gd name="T8" fmla="*/ 32 w 316"/>
                <a:gd name="T9" fmla="*/ 0 h 75"/>
                <a:gd name="T10" fmla="*/ 284 w 316"/>
                <a:gd name="T11" fmla="*/ 0 h 75"/>
                <a:gd name="T12" fmla="*/ 316 w 316"/>
                <a:gd name="T13" fmla="*/ 32 h 75"/>
                <a:gd name="T14" fmla="*/ 316 w 316"/>
                <a:gd name="T15" fmla="*/ 43 h 75"/>
                <a:gd name="T16" fmla="*/ 284 w 316"/>
                <a:gd name="T1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75">
                  <a:moveTo>
                    <a:pt x="284" y="75"/>
                  </a:moveTo>
                  <a:cubicBezTo>
                    <a:pt x="32" y="75"/>
                    <a:pt x="32" y="75"/>
                    <a:pt x="32" y="75"/>
                  </a:cubicBezTo>
                  <a:cubicBezTo>
                    <a:pt x="15" y="75"/>
                    <a:pt x="0" y="60"/>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0"/>
                    <a:pt x="301" y="75"/>
                    <a:pt x="284" y="75"/>
                  </a:cubicBezTo>
                  <a:close/>
                </a:path>
              </a:pathLst>
            </a:custGeom>
            <a:solidFill>
              <a:srgbClr val="CDCCCC"/>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47" name="Freeform: Shape 10"/>
            <p:cNvSpPr/>
            <p:nvPr/>
          </p:nvSpPr>
          <p:spPr bwMode="auto">
            <a:xfrm>
              <a:off x="6040706" y="5421980"/>
              <a:ext cx="112420" cy="23625"/>
            </a:xfrm>
            <a:custGeom>
              <a:avLst/>
              <a:gdLst>
                <a:gd name="T0" fmla="*/ 0 w 58"/>
                <a:gd name="T1" fmla="*/ 0 h 12"/>
                <a:gd name="T2" fmla="*/ 29 w 58"/>
                <a:gd name="T3" fmla="*/ 12 h 12"/>
                <a:gd name="T4" fmla="*/ 58 w 58"/>
                <a:gd name="T5" fmla="*/ 0 h 12"/>
                <a:gd name="T6" fmla="*/ 0 w 58"/>
                <a:gd name="T7" fmla="*/ 0 h 12"/>
              </a:gdLst>
              <a:ahLst/>
              <a:cxnLst>
                <a:cxn ang="0">
                  <a:pos x="T0" y="T1"/>
                </a:cxn>
                <a:cxn ang="0">
                  <a:pos x="T2" y="T3"/>
                </a:cxn>
                <a:cxn ang="0">
                  <a:pos x="T4" y="T5"/>
                </a:cxn>
                <a:cxn ang="0">
                  <a:pos x="T6" y="T7"/>
                </a:cxn>
              </a:cxnLst>
              <a:rect l="0" t="0" r="r" b="b"/>
              <a:pathLst>
                <a:path w="57" h="12">
                  <a:moveTo>
                    <a:pt x="0" y="0"/>
                  </a:moveTo>
                  <a:cubicBezTo>
                    <a:pt x="4" y="7"/>
                    <a:pt x="15" y="12"/>
                    <a:pt x="29" y="12"/>
                  </a:cubicBezTo>
                  <a:cubicBezTo>
                    <a:pt x="43" y="12"/>
                    <a:pt x="54" y="7"/>
                    <a:pt x="58" y="0"/>
                  </a:cubicBezTo>
                  <a:lnTo>
                    <a:pt x="0" y="0"/>
                  </a:lnTo>
                  <a:close/>
                </a:path>
              </a:pathLst>
            </a:custGeom>
            <a:solidFill>
              <a:srgbClr val="1A5A62"/>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48" name="Freeform: Shape 11"/>
            <p:cNvSpPr/>
            <p:nvPr/>
          </p:nvSpPr>
          <p:spPr bwMode="auto">
            <a:xfrm>
              <a:off x="5347448" y="2846407"/>
              <a:ext cx="1498935" cy="714438"/>
            </a:xfrm>
            <a:custGeom>
              <a:avLst/>
              <a:gdLst>
                <a:gd name="T0" fmla="*/ 778 w 778"/>
                <a:gd name="T1" fmla="*/ 371 h 371"/>
                <a:gd name="T2" fmla="*/ 389 w 778"/>
                <a:gd name="T3" fmla="*/ 0 h 371"/>
                <a:gd name="T4" fmla="*/ 0 w 778"/>
                <a:gd name="T5" fmla="*/ 371 h 371"/>
                <a:gd name="T6" fmla="*/ 778 w 778"/>
                <a:gd name="T7" fmla="*/ 371 h 371"/>
              </a:gdLst>
              <a:ahLst/>
              <a:cxnLst>
                <a:cxn ang="0">
                  <a:pos x="T0" y="T1"/>
                </a:cxn>
                <a:cxn ang="0">
                  <a:pos x="T2" y="T3"/>
                </a:cxn>
                <a:cxn ang="0">
                  <a:pos x="T4" y="T5"/>
                </a:cxn>
                <a:cxn ang="0">
                  <a:pos x="T6" y="T7"/>
                </a:cxn>
              </a:cxnLst>
              <a:rect l="0" t="0" r="r" b="b"/>
              <a:pathLst>
                <a:path w="778" h="371">
                  <a:moveTo>
                    <a:pt x="778" y="371"/>
                  </a:moveTo>
                  <a:cubicBezTo>
                    <a:pt x="769" y="164"/>
                    <a:pt x="598" y="0"/>
                    <a:pt x="389" y="0"/>
                  </a:cubicBezTo>
                  <a:cubicBezTo>
                    <a:pt x="180" y="0"/>
                    <a:pt x="9" y="164"/>
                    <a:pt x="0" y="371"/>
                  </a:cubicBezTo>
                  <a:lnTo>
                    <a:pt x="778" y="371"/>
                  </a:lnTo>
                  <a:close/>
                </a:path>
              </a:pathLst>
            </a:custGeom>
            <a:solidFill>
              <a:srgbClr val="DEB9BF"/>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49" name="Freeform: Shape 12"/>
            <p:cNvSpPr/>
            <p:nvPr/>
          </p:nvSpPr>
          <p:spPr bwMode="auto">
            <a:xfrm>
              <a:off x="5727070" y="4455004"/>
              <a:ext cx="739692" cy="356812"/>
            </a:xfrm>
            <a:custGeom>
              <a:avLst/>
              <a:gdLst>
                <a:gd name="T0" fmla="*/ 0 w 384"/>
                <a:gd name="T1" fmla="*/ 0 h 185"/>
                <a:gd name="T2" fmla="*/ 81 w 384"/>
                <a:gd name="T3" fmla="*/ 185 h 185"/>
                <a:gd name="T4" fmla="*/ 173 w 384"/>
                <a:gd name="T5" fmla="*/ 185 h 185"/>
                <a:gd name="T6" fmla="*/ 192 w 384"/>
                <a:gd name="T7" fmla="*/ 185 h 185"/>
                <a:gd name="T8" fmla="*/ 211 w 384"/>
                <a:gd name="T9" fmla="*/ 185 h 185"/>
                <a:gd name="T10" fmla="*/ 303 w 384"/>
                <a:gd name="T11" fmla="*/ 185 h 185"/>
                <a:gd name="T12" fmla="*/ 384 w 384"/>
                <a:gd name="T13" fmla="*/ 0 h 185"/>
                <a:gd name="T14" fmla="*/ 0 w 384"/>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185">
                  <a:moveTo>
                    <a:pt x="0" y="0"/>
                  </a:moveTo>
                  <a:cubicBezTo>
                    <a:pt x="40" y="63"/>
                    <a:pt x="77" y="135"/>
                    <a:pt x="81" y="185"/>
                  </a:cubicBezTo>
                  <a:cubicBezTo>
                    <a:pt x="173" y="185"/>
                    <a:pt x="173" y="185"/>
                    <a:pt x="173" y="185"/>
                  </a:cubicBezTo>
                  <a:cubicBezTo>
                    <a:pt x="192" y="185"/>
                    <a:pt x="192" y="185"/>
                    <a:pt x="192" y="185"/>
                  </a:cubicBezTo>
                  <a:cubicBezTo>
                    <a:pt x="211" y="185"/>
                    <a:pt x="211" y="185"/>
                    <a:pt x="211" y="185"/>
                  </a:cubicBezTo>
                  <a:cubicBezTo>
                    <a:pt x="303" y="185"/>
                    <a:pt x="303" y="185"/>
                    <a:pt x="303" y="185"/>
                  </a:cubicBezTo>
                  <a:cubicBezTo>
                    <a:pt x="307" y="135"/>
                    <a:pt x="344" y="63"/>
                    <a:pt x="384" y="0"/>
                  </a:cubicBezTo>
                  <a:lnTo>
                    <a:pt x="0" y="0"/>
                  </a:lnTo>
                  <a:close/>
                </a:path>
              </a:pathLst>
            </a:custGeom>
            <a:solidFill>
              <a:srgbClr val="DEB9BF"/>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50" name="Freeform: Shape 13"/>
            <p:cNvSpPr/>
            <p:nvPr/>
          </p:nvSpPr>
          <p:spPr bwMode="auto">
            <a:xfrm>
              <a:off x="5875334" y="2428498"/>
              <a:ext cx="98571" cy="334816"/>
            </a:xfrm>
            <a:custGeom>
              <a:avLst/>
              <a:gdLst>
                <a:gd name="T0" fmla="*/ 41 w 51"/>
                <a:gd name="T1" fmla="*/ 173 h 174"/>
                <a:gd name="T2" fmla="*/ 41 w 51"/>
                <a:gd name="T3" fmla="*/ 173 h 174"/>
                <a:gd name="T4" fmla="*/ 28 w 51"/>
                <a:gd name="T5" fmla="*/ 164 h 174"/>
                <a:gd name="T6" fmla="*/ 1 w 51"/>
                <a:gd name="T7" fmla="*/ 14 h 174"/>
                <a:gd name="T8" fmla="*/ 11 w 51"/>
                <a:gd name="T9" fmla="*/ 1 h 174"/>
                <a:gd name="T10" fmla="*/ 11 w 51"/>
                <a:gd name="T11" fmla="*/ 1 h 174"/>
                <a:gd name="T12" fmla="*/ 24 w 51"/>
                <a:gd name="T13" fmla="*/ 10 h 174"/>
                <a:gd name="T14" fmla="*/ 50 w 51"/>
                <a:gd name="T15" fmla="*/ 160 h 174"/>
                <a:gd name="T16" fmla="*/ 41 w 51"/>
                <a:gd name="T17"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74">
                  <a:moveTo>
                    <a:pt x="41" y="173"/>
                  </a:moveTo>
                  <a:cubicBezTo>
                    <a:pt x="41" y="173"/>
                    <a:pt x="41" y="173"/>
                    <a:pt x="41" y="173"/>
                  </a:cubicBezTo>
                  <a:cubicBezTo>
                    <a:pt x="35" y="174"/>
                    <a:pt x="29" y="170"/>
                    <a:pt x="28" y="164"/>
                  </a:cubicBezTo>
                  <a:cubicBezTo>
                    <a:pt x="1" y="14"/>
                    <a:pt x="1" y="14"/>
                    <a:pt x="1" y="14"/>
                  </a:cubicBezTo>
                  <a:cubicBezTo>
                    <a:pt x="0" y="8"/>
                    <a:pt x="4" y="2"/>
                    <a:pt x="11" y="1"/>
                  </a:cubicBezTo>
                  <a:cubicBezTo>
                    <a:pt x="11" y="1"/>
                    <a:pt x="11" y="1"/>
                    <a:pt x="11" y="1"/>
                  </a:cubicBezTo>
                  <a:cubicBezTo>
                    <a:pt x="17" y="0"/>
                    <a:pt x="23" y="4"/>
                    <a:pt x="24" y="10"/>
                  </a:cubicBezTo>
                  <a:cubicBezTo>
                    <a:pt x="50" y="160"/>
                    <a:pt x="50" y="160"/>
                    <a:pt x="50" y="160"/>
                  </a:cubicBezTo>
                  <a:cubicBezTo>
                    <a:pt x="51" y="166"/>
                    <a:pt x="47" y="172"/>
                    <a:pt x="41" y="173"/>
                  </a:cubicBezTo>
                  <a:close/>
                </a:path>
              </a:pathLst>
            </a:custGeom>
            <a:solidFill>
              <a:srgbClr val="DEB9BF"/>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51" name="Freeform: Shape 14"/>
            <p:cNvSpPr/>
            <p:nvPr/>
          </p:nvSpPr>
          <p:spPr bwMode="auto">
            <a:xfrm>
              <a:off x="5503859" y="2561284"/>
              <a:ext cx="196328" cy="303860"/>
            </a:xfrm>
            <a:custGeom>
              <a:avLst/>
              <a:gdLst>
                <a:gd name="T0" fmla="*/ 95 w 102"/>
                <a:gd name="T1" fmla="*/ 154 h 158"/>
                <a:gd name="T2" fmla="*/ 95 w 102"/>
                <a:gd name="T3" fmla="*/ 154 h 158"/>
                <a:gd name="T4" fmla="*/ 79 w 102"/>
                <a:gd name="T5" fmla="*/ 150 h 158"/>
                <a:gd name="T6" fmla="*/ 3 w 102"/>
                <a:gd name="T7" fmla="*/ 19 h 158"/>
                <a:gd name="T8" fmla="*/ 8 w 102"/>
                <a:gd name="T9" fmla="*/ 3 h 158"/>
                <a:gd name="T10" fmla="*/ 8 w 102"/>
                <a:gd name="T11" fmla="*/ 3 h 158"/>
                <a:gd name="T12" fmla="*/ 23 w 102"/>
                <a:gd name="T13" fmla="*/ 8 h 158"/>
                <a:gd name="T14" fmla="*/ 99 w 102"/>
                <a:gd name="T15" fmla="*/ 139 h 158"/>
                <a:gd name="T16" fmla="*/ 95 w 102"/>
                <a:gd name="T17"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95" y="154"/>
                  </a:moveTo>
                  <a:cubicBezTo>
                    <a:pt x="95" y="154"/>
                    <a:pt x="95" y="154"/>
                    <a:pt x="95" y="154"/>
                  </a:cubicBezTo>
                  <a:cubicBezTo>
                    <a:pt x="89" y="158"/>
                    <a:pt x="82" y="156"/>
                    <a:pt x="79" y="150"/>
                  </a:cubicBezTo>
                  <a:cubicBezTo>
                    <a:pt x="3" y="19"/>
                    <a:pt x="3" y="19"/>
                    <a:pt x="3" y="19"/>
                  </a:cubicBezTo>
                  <a:cubicBezTo>
                    <a:pt x="0" y="14"/>
                    <a:pt x="2" y="7"/>
                    <a:pt x="8" y="3"/>
                  </a:cubicBezTo>
                  <a:cubicBezTo>
                    <a:pt x="8" y="3"/>
                    <a:pt x="8" y="3"/>
                    <a:pt x="8" y="3"/>
                  </a:cubicBezTo>
                  <a:cubicBezTo>
                    <a:pt x="13" y="0"/>
                    <a:pt x="20" y="2"/>
                    <a:pt x="23" y="8"/>
                  </a:cubicBezTo>
                  <a:cubicBezTo>
                    <a:pt x="99" y="139"/>
                    <a:pt x="99" y="139"/>
                    <a:pt x="99" y="139"/>
                  </a:cubicBezTo>
                  <a:cubicBezTo>
                    <a:pt x="102" y="144"/>
                    <a:pt x="100" y="151"/>
                    <a:pt x="95" y="154"/>
                  </a:cubicBezTo>
                  <a:close/>
                </a:path>
              </a:pathLst>
            </a:custGeom>
            <a:solidFill>
              <a:srgbClr val="DEB9BF"/>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52" name="Freeform: Shape 15"/>
            <p:cNvSpPr/>
            <p:nvPr/>
          </p:nvSpPr>
          <p:spPr bwMode="auto">
            <a:xfrm>
              <a:off x="6218297" y="2428498"/>
              <a:ext cx="98571" cy="334816"/>
            </a:xfrm>
            <a:custGeom>
              <a:avLst/>
              <a:gdLst>
                <a:gd name="T0" fmla="*/ 11 w 51"/>
                <a:gd name="T1" fmla="*/ 173 h 174"/>
                <a:gd name="T2" fmla="*/ 11 w 51"/>
                <a:gd name="T3" fmla="*/ 173 h 174"/>
                <a:gd name="T4" fmla="*/ 2 w 51"/>
                <a:gd name="T5" fmla="*/ 160 h 174"/>
                <a:gd name="T6" fmla="*/ 28 w 51"/>
                <a:gd name="T7" fmla="*/ 10 h 174"/>
                <a:gd name="T8" fmla="*/ 41 w 51"/>
                <a:gd name="T9" fmla="*/ 1 h 174"/>
                <a:gd name="T10" fmla="*/ 41 w 51"/>
                <a:gd name="T11" fmla="*/ 1 h 174"/>
                <a:gd name="T12" fmla="*/ 50 w 51"/>
                <a:gd name="T13" fmla="*/ 14 h 174"/>
                <a:gd name="T14" fmla="*/ 24 w 51"/>
                <a:gd name="T15" fmla="*/ 164 h 174"/>
                <a:gd name="T16" fmla="*/ 11 w 51"/>
                <a:gd name="T17"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74">
                  <a:moveTo>
                    <a:pt x="11" y="173"/>
                  </a:moveTo>
                  <a:cubicBezTo>
                    <a:pt x="11" y="173"/>
                    <a:pt x="11" y="173"/>
                    <a:pt x="11" y="173"/>
                  </a:cubicBezTo>
                  <a:cubicBezTo>
                    <a:pt x="5" y="172"/>
                    <a:pt x="0" y="166"/>
                    <a:pt x="2" y="160"/>
                  </a:cubicBezTo>
                  <a:cubicBezTo>
                    <a:pt x="28" y="10"/>
                    <a:pt x="28" y="10"/>
                    <a:pt x="28" y="10"/>
                  </a:cubicBezTo>
                  <a:cubicBezTo>
                    <a:pt x="29" y="4"/>
                    <a:pt x="35" y="0"/>
                    <a:pt x="41" y="1"/>
                  </a:cubicBezTo>
                  <a:cubicBezTo>
                    <a:pt x="41" y="1"/>
                    <a:pt x="41" y="1"/>
                    <a:pt x="41" y="1"/>
                  </a:cubicBezTo>
                  <a:cubicBezTo>
                    <a:pt x="47" y="2"/>
                    <a:pt x="51" y="8"/>
                    <a:pt x="50" y="14"/>
                  </a:cubicBezTo>
                  <a:cubicBezTo>
                    <a:pt x="24" y="164"/>
                    <a:pt x="24" y="164"/>
                    <a:pt x="24" y="164"/>
                  </a:cubicBezTo>
                  <a:cubicBezTo>
                    <a:pt x="23" y="170"/>
                    <a:pt x="17" y="174"/>
                    <a:pt x="11" y="173"/>
                  </a:cubicBezTo>
                  <a:close/>
                </a:path>
              </a:pathLst>
            </a:custGeom>
            <a:solidFill>
              <a:srgbClr val="DEB9BF"/>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53" name="Freeform: Shape 16"/>
            <p:cNvSpPr/>
            <p:nvPr/>
          </p:nvSpPr>
          <p:spPr bwMode="auto">
            <a:xfrm>
              <a:off x="6493645" y="2561284"/>
              <a:ext cx="194699" cy="303860"/>
            </a:xfrm>
            <a:custGeom>
              <a:avLst/>
              <a:gdLst>
                <a:gd name="T0" fmla="*/ 7 w 101"/>
                <a:gd name="T1" fmla="*/ 154 h 158"/>
                <a:gd name="T2" fmla="*/ 7 w 101"/>
                <a:gd name="T3" fmla="*/ 154 h 158"/>
                <a:gd name="T4" fmla="*/ 3 w 101"/>
                <a:gd name="T5" fmla="*/ 139 h 158"/>
                <a:gd name="T6" fmla="*/ 78 w 101"/>
                <a:gd name="T7" fmla="*/ 8 h 158"/>
                <a:gd name="T8" fmla="*/ 94 w 101"/>
                <a:gd name="T9" fmla="*/ 3 h 158"/>
                <a:gd name="T10" fmla="*/ 94 w 101"/>
                <a:gd name="T11" fmla="*/ 3 h 158"/>
                <a:gd name="T12" fmla="*/ 98 w 101"/>
                <a:gd name="T13" fmla="*/ 19 h 158"/>
                <a:gd name="T14" fmla="*/ 23 w 101"/>
                <a:gd name="T15" fmla="*/ 150 h 158"/>
                <a:gd name="T16" fmla="*/ 7 w 101"/>
                <a:gd name="T17" fmla="*/ 1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58">
                  <a:moveTo>
                    <a:pt x="7" y="154"/>
                  </a:moveTo>
                  <a:cubicBezTo>
                    <a:pt x="7" y="154"/>
                    <a:pt x="7" y="154"/>
                    <a:pt x="7" y="154"/>
                  </a:cubicBezTo>
                  <a:cubicBezTo>
                    <a:pt x="1" y="151"/>
                    <a:pt x="0" y="144"/>
                    <a:pt x="3" y="139"/>
                  </a:cubicBezTo>
                  <a:cubicBezTo>
                    <a:pt x="78" y="8"/>
                    <a:pt x="78" y="8"/>
                    <a:pt x="78" y="8"/>
                  </a:cubicBezTo>
                  <a:cubicBezTo>
                    <a:pt x="82" y="2"/>
                    <a:pt x="89" y="0"/>
                    <a:pt x="94" y="3"/>
                  </a:cubicBezTo>
                  <a:cubicBezTo>
                    <a:pt x="94" y="3"/>
                    <a:pt x="94" y="3"/>
                    <a:pt x="94" y="3"/>
                  </a:cubicBezTo>
                  <a:cubicBezTo>
                    <a:pt x="100" y="7"/>
                    <a:pt x="101" y="14"/>
                    <a:pt x="98" y="19"/>
                  </a:cubicBezTo>
                  <a:cubicBezTo>
                    <a:pt x="23" y="150"/>
                    <a:pt x="23" y="150"/>
                    <a:pt x="23" y="150"/>
                  </a:cubicBezTo>
                  <a:cubicBezTo>
                    <a:pt x="19" y="156"/>
                    <a:pt x="12" y="158"/>
                    <a:pt x="7" y="154"/>
                  </a:cubicBezTo>
                  <a:close/>
                </a:path>
              </a:pathLst>
            </a:custGeom>
            <a:solidFill>
              <a:srgbClr val="DEB9BF"/>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54" name="Freeform: Shape 17"/>
            <p:cNvSpPr/>
            <p:nvPr/>
          </p:nvSpPr>
          <p:spPr bwMode="auto">
            <a:xfrm>
              <a:off x="6716856" y="2815451"/>
              <a:ext cx="273719" cy="237060"/>
            </a:xfrm>
            <a:custGeom>
              <a:avLst/>
              <a:gdLst>
                <a:gd name="T0" fmla="*/ 4 w 142"/>
                <a:gd name="T1" fmla="*/ 118 h 123"/>
                <a:gd name="T2" fmla="*/ 4 w 142"/>
                <a:gd name="T3" fmla="*/ 118 h 123"/>
                <a:gd name="T4" fmla="*/ 6 w 142"/>
                <a:gd name="T5" fmla="*/ 101 h 123"/>
                <a:gd name="T6" fmla="*/ 122 w 142"/>
                <a:gd name="T7" fmla="*/ 4 h 123"/>
                <a:gd name="T8" fmla="*/ 138 w 142"/>
                <a:gd name="T9" fmla="*/ 6 h 123"/>
                <a:gd name="T10" fmla="*/ 138 w 142"/>
                <a:gd name="T11" fmla="*/ 6 h 123"/>
                <a:gd name="T12" fmla="*/ 136 w 142"/>
                <a:gd name="T13" fmla="*/ 22 h 123"/>
                <a:gd name="T14" fmla="*/ 20 w 142"/>
                <a:gd name="T15" fmla="*/ 119 h 123"/>
                <a:gd name="T16" fmla="*/ 4 w 142"/>
                <a:gd name="T17"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3">
                  <a:moveTo>
                    <a:pt x="4" y="118"/>
                  </a:moveTo>
                  <a:cubicBezTo>
                    <a:pt x="4" y="118"/>
                    <a:pt x="4" y="118"/>
                    <a:pt x="4" y="118"/>
                  </a:cubicBezTo>
                  <a:cubicBezTo>
                    <a:pt x="0" y="113"/>
                    <a:pt x="1" y="106"/>
                    <a:pt x="6" y="101"/>
                  </a:cubicBezTo>
                  <a:cubicBezTo>
                    <a:pt x="122" y="4"/>
                    <a:pt x="122" y="4"/>
                    <a:pt x="122" y="4"/>
                  </a:cubicBezTo>
                  <a:cubicBezTo>
                    <a:pt x="127" y="0"/>
                    <a:pt x="134" y="1"/>
                    <a:pt x="138" y="6"/>
                  </a:cubicBezTo>
                  <a:cubicBezTo>
                    <a:pt x="138" y="6"/>
                    <a:pt x="138" y="6"/>
                    <a:pt x="138" y="6"/>
                  </a:cubicBezTo>
                  <a:cubicBezTo>
                    <a:pt x="142" y="10"/>
                    <a:pt x="141" y="18"/>
                    <a:pt x="136" y="22"/>
                  </a:cubicBezTo>
                  <a:cubicBezTo>
                    <a:pt x="20" y="119"/>
                    <a:pt x="20" y="119"/>
                    <a:pt x="20" y="119"/>
                  </a:cubicBezTo>
                  <a:cubicBezTo>
                    <a:pt x="16" y="123"/>
                    <a:pt x="8" y="122"/>
                    <a:pt x="4" y="118"/>
                  </a:cubicBezTo>
                  <a:close/>
                </a:path>
              </a:pathLst>
            </a:custGeom>
            <a:solidFill>
              <a:srgbClr val="DEB9BF"/>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55" name="Freeform: Shape 18"/>
            <p:cNvSpPr/>
            <p:nvPr/>
          </p:nvSpPr>
          <p:spPr bwMode="auto">
            <a:xfrm>
              <a:off x="5203257" y="2815451"/>
              <a:ext cx="271275" cy="237060"/>
            </a:xfrm>
            <a:custGeom>
              <a:avLst/>
              <a:gdLst>
                <a:gd name="T0" fmla="*/ 137 w 141"/>
                <a:gd name="T1" fmla="*/ 118 h 123"/>
                <a:gd name="T2" fmla="*/ 137 w 141"/>
                <a:gd name="T3" fmla="*/ 118 h 123"/>
                <a:gd name="T4" fmla="*/ 121 w 141"/>
                <a:gd name="T5" fmla="*/ 119 h 123"/>
                <a:gd name="T6" fmla="*/ 5 w 141"/>
                <a:gd name="T7" fmla="*/ 22 h 123"/>
                <a:gd name="T8" fmla="*/ 4 w 141"/>
                <a:gd name="T9" fmla="*/ 6 h 123"/>
                <a:gd name="T10" fmla="*/ 4 w 141"/>
                <a:gd name="T11" fmla="*/ 6 h 123"/>
                <a:gd name="T12" fmla="*/ 20 w 141"/>
                <a:gd name="T13" fmla="*/ 4 h 123"/>
                <a:gd name="T14" fmla="*/ 136 w 141"/>
                <a:gd name="T15" fmla="*/ 101 h 123"/>
                <a:gd name="T16" fmla="*/ 137 w 141"/>
                <a:gd name="T17" fmla="*/ 1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23">
                  <a:moveTo>
                    <a:pt x="137" y="118"/>
                  </a:moveTo>
                  <a:cubicBezTo>
                    <a:pt x="137" y="118"/>
                    <a:pt x="137" y="118"/>
                    <a:pt x="137" y="118"/>
                  </a:cubicBezTo>
                  <a:cubicBezTo>
                    <a:pt x="133" y="122"/>
                    <a:pt x="126" y="123"/>
                    <a:pt x="121" y="119"/>
                  </a:cubicBezTo>
                  <a:cubicBezTo>
                    <a:pt x="5" y="22"/>
                    <a:pt x="5" y="22"/>
                    <a:pt x="5" y="22"/>
                  </a:cubicBezTo>
                  <a:cubicBezTo>
                    <a:pt x="0" y="18"/>
                    <a:pt x="0" y="10"/>
                    <a:pt x="4" y="6"/>
                  </a:cubicBezTo>
                  <a:cubicBezTo>
                    <a:pt x="4" y="6"/>
                    <a:pt x="4" y="6"/>
                    <a:pt x="4" y="6"/>
                  </a:cubicBezTo>
                  <a:cubicBezTo>
                    <a:pt x="8" y="1"/>
                    <a:pt x="15" y="0"/>
                    <a:pt x="20" y="4"/>
                  </a:cubicBezTo>
                  <a:cubicBezTo>
                    <a:pt x="136" y="101"/>
                    <a:pt x="136" y="101"/>
                    <a:pt x="136" y="101"/>
                  </a:cubicBezTo>
                  <a:cubicBezTo>
                    <a:pt x="141" y="106"/>
                    <a:pt x="141" y="113"/>
                    <a:pt x="137" y="118"/>
                  </a:cubicBezTo>
                  <a:close/>
                </a:path>
              </a:pathLst>
            </a:custGeom>
            <a:solidFill>
              <a:srgbClr val="DEB9BF"/>
            </a:solidFill>
            <a:ln>
              <a:noFill/>
            </a:ln>
          </p:spPr>
          <p:txBody>
            <a:bodyPr anchor="ctr"/>
            <a:lstStyle/>
            <a:p>
              <a:pPr algn="ctr"/>
              <a:endParaRPr sz="1867">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endParaRPr>
            </a:p>
          </p:txBody>
        </p:sp>
        <p:sp>
          <p:nvSpPr>
            <p:cNvPr id="256" name="TextBox 19"/>
            <p:cNvSpPr txBox="1"/>
            <p:nvPr/>
          </p:nvSpPr>
          <p:spPr>
            <a:xfrm>
              <a:off x="5002247" y="3625890"/>
              <a:ext cx="2187503" cy="737646"/>
            </a:xfrm>
            <a:prstGeom prst="rect">
              <a:avLst/>
            </a:prstGeom>
            <a:noFill/>
          </p:spPr>
          <p:txBody>
            <a:bodyPr wrap="none">
              <a:normAutofit/>
            </a:bodyPr>
            <a:lstStyle/>
            <a:p>
              <a:pPr algn="ct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rPr>
                <a:t>关键词</a:t>
              </a:r>
              <a:b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rPr>
              </a:br>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sym typeface="字魂105号-简雅黑" panose="00000500000000000000" pitchFamily="2" charset="-122"/>
                </a:rPr>
                <a:t>标题文本预设</a:t>
              </a:r>
              <a:endParaRPr/>
            </a:p>
          </p:txBody>
        </p:sp>
      </p:grpSp>
      <p:pic>
        <p:nvPicPr>
          <p:cNvPr id="257" name="Picture 256"/>
          <p:cNvPicPr>
            <a:picLocks noChangeAspect="1"/>
          </p:cNvPicPr>
          <p:nvPr/>
        </p:nvPicPr>
        <p:blipFill>
          <a:blip r:embed="rId4"/>
          <a:stretch>
            <a:fillRect/>
          </a:stretch>
        </p:blipFill>
        <p:spPr>
          <a:xfrm>
            <a:off x="0" y="0"/>
            <a:ext cx="8961119" cy="5145088"/>
          </a:xfrm>
          <a:prstGeom prst="rect">
            <a:avLst/>
          </a:prstGeom>
        </p:spPr>
      </p:pic>
      <p:sp>
        <p:nvSpPr>
          <p:cNvPr id="258" name="Rounded Rectangle 257"/>
          <p:cNvSpPr/>
          <p:nvPr/>
        </p:nvSpPr>
        <p:spPr>
          <a:xfrm>
            <a:off x="8276405" y="4587722"/>
            <a:ext cx="684713" cy="501880"/>
          </a:xfrm>
          <a:prstGeom prst="roundRect">
            <a:avLst/>
          </a:prstGeom>
          <a:noFill/>
          <a:ln w="12700">
            <a:solidFill>
              <a:schemeClr val="accent1">
                <a:lumMod val="50000"/>
                <a:alpha val="100000"/>
              </a:schemeClr>
            </a:solidFill>
            <a:prstDash val="solid"/>
            <a:miter lim="800000"/>
          </a:ln>
        </p:spPr>
        <p:txBody>
          <a:bodyPr anchor="ctr"/>
          <a:lstStyle/>
          <a:p>
            <a:pPr algn="ctr"/>
            <a:endParaRPr/>
          </a:p>
        </p:txBody>
      </p:sp>
      <p:cxnSp>
        <p:nvCxnSpPr>
          <p:cNvPr id="259" name="Straight Arrow Connector 258"/>
          <p:cNvCxnSpPr/>
          <p:nvPr/>
        </p:nvCxnSpPr>
        <p:spPr>
          <a:xfrm>
            <a:off x="8276405" y="4381137"/>
            <a:ext cx="222175" cy="206585"/>
          </a:xfrm>
          <a:prstGeom prst="straightConnector1">
            <a:avLst/>
          </a:prstGeom>
          <a:ln w="25400">
            <a:solidFill>
              <a:srgbClr val="A21E1E">
                <a:alpha val="100000"/>
              </a:srgbClr>
            </a:solidFill>
            <a:prstDash val="solid"/>
            <a:tailEnd type="triangle" w="med" len="med"/>
          </a:ln>
        </p:spPr>
      </p:cxnSp>
      <p:sp>
        <p:nvSpPr>
          <p:cNvPr id="260" name="TextBox 259"/>
          <p:cNvSpPr txBox="1"/>
          <p:nvPr/>
        </p:nvSpPr>
        <p:spPr>
          <a:xfrm>
            <a:off x="7283872" y="3993853"/>
            <a:ext cx="1676400" cy="368300"/>
          </a:xfrm>
          <a:prstGeom prst="rect">
            <a:avLst/>
          </a:prstGeom>
          <a:solidFill>
            <a:schemeClr val="bg1">
              <a:alpha val="100000"/>
            </a:schemeClr>
          </a:solidFill>
          <a:ln w="12700">
            <a:prstDash val="solid"/>
            <a:miter lim="800000"/>
          </a:ln>
        </p:spPr>
        <p:txBody>
          <a:bodyPr>
            <a:spAutoFit/>
          </a:bodyPr>
          <a:lstStyle/>
          <a:p>
            <a:r>
              <a:rPr lang="zh-CN"/>
              <a:t>管理员添加用户</a:t>
            </a:r>
            <a:endParaRPr/>
          </a:p>
        </p:txBody>
      </p:sp>
      <p:pic>
        <p:nvPicPr>
          <p:cNvPr id="261" name="Picture 260"/>
          <p:cNvPicPr>
            <a:picLocks noChangeAspect="1"/>
          </p:cNvPicPr>
          <p:nvPr/>
        </p:nvPicPr>
        <p:blipFill>
          <a:blip r:embed="rId5"/>
          <a:stretch>
            <a:fillRect/>
          </a:stretch>
        </p:blipFill>
        <p:spPr>
          <a:xfrm>
            <a:off x="105475" y="414544"/>
            <a:ext cx="3308998" cy="2896434"/>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childTnLst>
                                    <p:set>
                                      <p:cBhvr>
                                        <p:cTn id="6" dur="1" fill="hold">
                                          <p:stCondLst>
                                            <p:cond delay="0"/>
                                          </p:stCondLst>
                                        </p:cTn>
                                        <p:tgtEl>
                                          <p:spTgt spid="242"/>
                                        </p:tgtEl>
                                        <p:attrNameLst>
                                          <p:attrName>style.visibility</p:attrName>
                                        </p:attrNameLst>
                                      </p:cBhvr>
                                      <p:to>
                                        <p:strVal val="visible"/>
                                      </p:to>
                                    </p:set>
                                    <p:animEffect transition="in" filter="wipe(down)">
                                      <p:cBhvr>
                                        <p:cTn id="7" dur="500"/>
                                        <p:tgtEl>
                                          <p:spTgt spid="242"/>
                                        </p:tgtEl>
                                      </p:cBhvr>
                                    </p:animEffect>
                                  </p:childTnLst>
                                </p:cTn>
                              </p:par>
                            </p:childTnLst>
                          </p:cTn>
                        </p:par>
                        <p:par>
                          <p:cTn id="8" fill="hold">
                            <p:stCondLst>
                              <p:cond delay="500"/>
                            </p:stCondLst>
                            <p:childTnLst>
                              <p:par>
                                <p:cTn id="9" presetID="22" presetClass="entr" presetSubtype="8" fill="hold" nodeType="afterEffect">
                                  <p:childTnLst>
                                    <p:set>
                                      <p:cBhvr>
                                        <p:cTn id="10" dur="1" fill="hold">
                                          <p:stCondLst>
                                            <p:cond delay="0"/>
                                          </p:stCondLst>
                                        </p:cTn>
                                        <p:tgtEl>
                                          <p:spTgt spid="235"/>
                                        </p:tgtEl>
                                        <p:attrNameLst>
                                          <p:attrName>style.visibility</p:attrName>
                                        </p:attrNameLst>
                                      </p:cBhvr>
                                      <p:to>
                                        <p:strVal val="visible"/>
                                      </p:to>
                                    </p:set>
                                    <p:animEffect transition="in" filter="wipe(left)">
                                      <p:cBhvr>
                                        <p:cTn id="11" dur="500"/>
                                        <p:tgtEl>
                                          <p:spTgt spid="235"/>
                                        </p:tgtEl>
                                      </p:cBhvr>
                                    </p:animEffect>
                                  </p:childTnLst>
                                </p:cTn>
                              </p:par>
                            </p:childTnLst>
                          </p:cTn>
                        </p:par>
                        <p:par>
                          <p:cTn id="12" fill="hold">
                            <p:stCondLst>
                              <p:cond delay="500"/>
                            </p:stCondLst>
                            <p:childTnLst>
                              <p:par>
                                <p:cTn id="13" presetID="2" presetClass="entr" presetSubtype="2" fill="hold" nodeType="afterEffect">
                                  <p:childTnLst>
                                    <p:set>
                                      <p:cBhvr>
                                        <p:cTn id="14" dur="1" fill="hold">
                                          <p:stCondLst>
                                            <p:cond delay="0"/>
                                          </p:stCondLst>
                                        </p:cTn>
                                        <p:tgtEl>
                                          <p:spTgt spid="236"/>
                                        </p:tgtEl>
                                        <p:attrNameLst>
                                          <p:attrName>style.visibility</p:attrName>
                                        </p:attrNameLst>
                                      </p:cBhvr>
                                      <p:to>
                                        <p:strVal val="visible"/>
                                      </p:to>
                                    </p:set>
                                    <p:anim calcmode="lin" valueType="num">
                                      <p:cBhvr additive="base">
                                        <p:cTn id="15" dur="300" fill="hold"/>
                                        <p:tgtEl>
                                          <p:spTgt spid="236"/>
                                        </p:tgtEl>
                                        <p:attrNameLst>
                                          <p:attrName>ppt_x</p:attrName>
                                        </p:attrNameLst>
                                      </p:cBhvr>
                                      <p:tavLst>
                                        <p:tav tm="0">
                                          <p:val>
                                            <p:strVal val="1+#ppt_w/2"/>
                                          </p:val>
                                        </p:tav>
                                        <p:tav tm="100000">
                                          <p:val>
                                            <p:strVal val="#ppt_x"/>
                                          </p:val>
                                        </p:tav>
                                      </p:tavLst>
                                    </p:anim>
                                    <p:anim calcmode="lin" valueType="num">
                                      <p:cBhvr additive="base">
                                        <p:cTn id="16" dur="300" fill="hold"/>
                                        <p:tgtEl>
                                          <p:spTgt spid="23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2" fill="hold" nodeType="afterEffect">
                                  <p:childTnLst>
                                    <p:set>
                                      <p:cBhvr>
                                        <p:cTn id="19" dur="1" fill="hold">
                                          <p:stCondLst>
                                            <p:cond delay="0"/>
                                          </p:stCondLst>
                                        </p:cTn>
                                        <p:tgtEl>
                                          <p:spTgt spid="233"/>
                                        </p:tgtEl>
                                        <p:attrNameLst>
                                          <p:attrName>style.visibility</p:attrName>
                                        </p:attrNameLst>
                                      </p:cBhvr>
                                      <p:to>
                                        <p:strVal val="visible"/>
                                      </p:to>
                                    </p:set>
                                    <p:animEffect transition="in" filter="wipe(right)">
                                      <p:cBhvr>
                                        <p:cTn id="20" dur="500"/>
                                        <p:tgtEl>
                                          <p:spTgt spid="233"/>
                                        </p:tgtEl>
                                      </p:cBhvr>
                                    </p:animEffect>
                                  </p:childTnLst>
                                </p:cTn>
                              </p:par>
                            </p:childTnLst>
                          </p:cTn>
                        </p:par>
                        <p:par>
                          <p:cTn id="21" fill="hold">
                            <p:stCondLst>
                              <p:cond delay="500"/>
                            </p:stCondLst>
                            <p:childTnLst>
                              <p:par>
                                <p:cTn id="22" presetID="2" presetClass="entr" presetSubtype="8" fill="hold" nodeType="afterEffect">
                                  <p:childTnLst>
                                    <p:set>
                                      <p:cBhvr>
                                        <p:cTn id="23" dur="1" fill="hold">
                                          <p:stCondLst>
                                            <p:cond delay="0"/>
                                          </p:stCondLst>
                                        </p:cTn>
                                        <p:tgtEl>
                                          <p:spTgt spid="234"/>
                                        </p:tgtEl>
                                        <p:attrNameLst>
                                          <p:attrName>style.visibility</p:attrName>
                                        </p:attrNameLst>
                                      </p:cBhvr>
                                      <p:to>
                                        <p:strVal val="visible"/>
                                      </p:to>
                                    </p:set>
                                    <p:anim calcmode="lin" valueType="num">
                                      <p:cBhvr additive="base">
                                        <p:cTn id="24" dur="300" fill="hold"/>
                                        <p:tgtEl>
                                          <p:spTgt spid="234"/>
                                        </p:tgtEl>
                                        <p:attrNameLst>
                                          <p:attrName>ppt_x</p:attrName>
                                        </p:attrNameLst>
                                      </p:cBhvr>
                                      <p:tavLst>
                                        <p:tav tm="0">
                                          <p:val>
                                            <p:strVal val="0-#ppt_w/2"/>
                                          </p:val>
                                        </p:tav>
                                        <p:tav tm="100000">
                                          <p:val>
                                            <p:strVal val="#ppt_x"/>
                                          </p:val>
                                        </p:tav>
                                      </p:tavLst>
                                    </p:anim>
                                    <p:anim calcmode="lin" valueType="num">
                                      <p:cBhvr additive="base">
                                        <p:cTn id="25" dur="300" fill="hold"/>
                                        <p:tgtEl>
                                          <p:spTgt spid="23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2" presetClass="entr" presetSubtype="8" fill="hold" nodeType="afterEffect">
                                  <p:childTnLst>
                                    <p:set>
                                      <p:cBhvr>
                                        <p:cTn id="28" dur="1" fill="hold">
                                          <p:stCondLst>
                                            <p:cond delay="0"/>
                                          </p:stCondLst>
                                        </p:cTn>
                                        <p:tgtEl>
                                          <p:spTgt spid="237"/>
                                        </p:tgtEl>
                                        <p:attrNameLst>
                                          <p:attrName>style.visibility</p:attrName>
                                        </p:attrNameLst>
                                      </p:cBhvr>
                                      <p:to>
                                        <p:strVal val="visible"/>
                                      </p:to>
                                    </p:set>
                                    <p:animEffect transition="in" filter="wipe(left)">
                                      <p:cBhvr>
                                        <p:cTn id="29" dur="500"/>
                                        <p:tgtEl>
                                          <p:spTgt spid="237"/>
                                        </p:tgtEl>
                                      </p:cBhvr>
                                    </p:animEffect>
                                  </p:childTnLst>
                                </p:cTn>
                              </p:par>
                            </p:childTnLst>
                          </p:cTn>
                        </p:par>
                        <p:par>
                          <p:cTn id="30" fill="hold">
                            <p:stCondLst>
                              <p:cond delay="500"/>
                            </p:stCondLst>
                            <p:childTnLst>
                              <p:par>
                                <p:cTn id="31" presetID="2" presetClass="entr" presetSubtype="2" fill="hold" nodeType="afterEffect">
                                  <p:childTnLst>
                                    <p:set>
                                      <p:cBhvr>
                                        <p:cTn id="32" dur="1" fill="hold">
                                          <p:stCondLst>
                                            <p:cond delay="0"/>
                                          </p:stCondLst>
                                        </p:cTn>
                                        <p:tgtEl>
                                          <p:spTgt spid="238"/>
                                        </p:tgtEl>
                                        <p:attrNameLst>
                                          <p:attrName>style.visibility</p:attrName>
                                        </p:attrNameLst>
                                      </p:cBhvr>
                                      <p:to>
                                        <p:strVal val="visible"/>
                                      </p:to>
                                    </p:set>
                                    <p:anim calcmode="lin" valueType="num">
                                      <p:cBhvr additive="base">
                                        <p:cTn id="33" dur="300" fill="hold"/>
                                        <p:tgtEl>
                                          <p:spTgt spid="238"/>
                                        </p:tgtEl>
                                        <p:attrNameLst>
                                          <p:attrName>ppt_x</p:attrName>
                                        </p:attrNameLst>
                                      </p:cBhvr>
                                      <p:tavLst>
                                        <p:tav tm="0">
                                          <p:val>
                                            <p:strVal val="1+#ppt_w/2"/>
                                          </p:val>
                                        </p:tav>
                                        <p:tav tm="100000">
                                          <p:val>
                                            <p:strVal val="#ppt_x"/>
                                          </p:val>
                                        </p:tav>
                                      </p:tavLst>
                                    </p:anim>
                                    <p:anim calcmode="lin" valueType="num">
                                      <p:cBhvr additive="base">
                                        <p:cTn id="34" dur="300" fill="hold"/>
                                        <p:tgtEl>
                                          <p:spTgt spid="238"/>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2" presetClass="entr" presetSubtype="2" fill="hold" nodeType="afterEffect">
                                  <p:childTnLst>
                                    <p:set>
                                      <p:cBhvr>
                                        <p:cTn id="37" dur="1" fill="hold">
                                          <p:stCondLst>
                                            <p:cond delay="0"/>
                                          </p:stCondLst>
                                        </p:cTn>
                                        <p:tgtEl>
                                          <p:spTgt spid="239"/>
                                        </p:tgtEl>
                                        <p:attrNameLst>
                                          <p:attrName>style.visibility</p:attrName>
                                        </p:attrNameLst>
                                      </p:cBhvr>
                                      <p:to>
                                        <p:strVal val="visible"/>
                                      </p:to>
                                    </p:set>
                                    <p:animEffect transition="in" filter="wipe(right)">
                                      <p:cBhvr>
                                        <p:cTn id="38" dur="500"/>
                                        <p:tgtEl>
                                          <p:spTgt spid="239"/>
                                        </p:tgtEl>
                                      </p:cBhvr>
                                    </p:animEffect>
                                  </p:childTnLst>
                                </p:cTn>
                              </p:par>
                            </p:childTnLst>
                          </p:cTn>
                        </p:par>
                        <p:par>
                          <p:cTn id="39" fill="hold">
                            <p:stCondLst>
                              <p:cond delay="500"/>
                            </p:stCondLst>
                            <p:childTnLst>
                              <p:par>
                                <p:cTn id="40" presetID="2" presetClass="entr" presetSubtype="8" fill="hold" nodeType="afterEffect">
                                  <p:childTnLst>
                                    <p:set>
                                      <p:cBhvr>
                                        <p:cTn id="41" dur="1" fill="hold">
                                          <p:stCondLst>
                                            <p:cond delay="0"/>
                                          </p:stCondLst>
                                        </p:cTn>
                                        <p:tgtEl>
                                          <p:spTgt spid="240"/>
                                        </p:tgtEl>
                                        <p:attrNameLst>
                                          <p:attrName>style.visibility</p:attrName>
                                        </p:attrNameLst>
                                      </p:cBhvr>
                                      <p:to>
                                        <p:strVal val="visible"/>
                                      </p:to>
                                    </p:set>
                                    <p:anim calcmode="lin" valueType="num">
                                      <p:cBhvr additive="base">
                                        <p:cTn id="42" dur="300" fill="hold"/>
                                        <p:tgtEl>
                                          <p:spTgt spid="240"/>
                                        </p:tgtEl>
                                        <p:attrNameLst>
                                          <p:attrName>ppt_x</p:attrName>
                                        </p:attrNameLst>
                                      </p:cBhvr>
                                      <p:tavLst>
                                        <p:tav tm="0">
                                          <p:val>
                                            <p:strVal val="0-#ppt_w/2"/>
                                          </p:val>
                                        </p:tav>
                                        <p:tav tm="100000">
                                          <p:val>
                                            <p:strVal val="#ppt_x"/>
                                          </p:val>
                                        </p:tav>
                                      </p:tavLst>
                                    </p:anim>
                                    <p:anim calcmode="lin" valueType="num">
                                      <p:cBhvr additive="base">
                                        <p:cTn id="43" dur="300" fill="hold"/>
                                        <p:tgtEl>
                                          <p:spTgt spid="24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61"/>
                                        </p:tgtEl>
                                        <p:attrNameLst>
                                          <p:attrName>style.visibility</p:attrName>
                                        </p:attrNameLst>
                                      </p:cBhvr>
                                      <p:to>
                                        <p:strVal val="visible"/>
                                      </p:to>
                                    </p:set>
                                    <p:anim calcmode="lin" valueType="num">
                                      <p:cBhvr additive="base">
                                        <p:cTn id="48" dur="1000" fill="hold"/>
                                        <p:tgtEl>
                                          <p:spTgt spid="261"/>
                                        </p:tgtEl>
                                        <p:attrNameLst>
                                          <p:attrName>ppt_x</p:attrName>
                                        </p:attrNameLst>
                                      </p:cBhvr>
                                      <p:tavLst>
                                        <p:tav tm="0">
                                          <p:val>
                                            <p:strVal val="#ppt_x"/>
                                          </p:val>
                                        </p:tav>
                                        <p:tav tm="100000">
                                          <p:val>
                                            <p:strVal val="#ppt_x"/>
                                          </p:val>
                                        </p:tav>
                                      </p:tavLst>
                                    </p:anim>
                                    <p:anim calcmode="lin" valueType="num">
                                      <p:cBhvr additive="base">
                                        <p:cTn id="49" dur="1000" fill="hold"/>
                                        <p:tgtEl>
                                          <p:spTgt spid="2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图片 9"/>
          <p:cNvPicPr>
            <a:picLocks noChangeAspect="1"/>
          </p:cNvPicPr>
          <p:nvPr/>
        </p:nvPicPr>
        <p:blipFill>
          <a:blip r:embed="rId4"/>
          <a:stretch>
            <a:fillRect/>
          </a:stretch>
        </p:blipFill>
        <p:spPr>
          <a:xfrm>
            <a:off x="0" y="-9292"/>
            <a:ext cx="9144000" cy="1645732"/>
          </a:xfrm>
          <a:prstGeom prst="rect">
            <a:avLst/>
          </a:prstGeom>
        </p:spPr>
      </p:pic>
      <p:pic>
        <p:nvPicPr>
          <p:cNvPr id="264" name="图片 11"/>
          <p:cNvPicPr>
            <a:picLocks noChangeAspect="1"/>
          </p:cNvPicPr>
          <p:nvPr/>
        </p:nvPicPr>
        <p:blipFill>
          <a:blip r:embed="rId5"/>
          <a:stretch>
            <a:fillRect/>
          </a:stretch>
        </p:blipFill>
        <p:spPr>
          <a:xfrm>
            <a:off x="4572000" y="440178"/>
            <a:ext cx="4264732" cy="4264732"/>
          </a:xfrm>
          <a:prstGeom prst="rect">
            <a:avLst/>
          </a:prstGeom>
        </p:spPr>
      </p:pic>
      <p:pic>
        <p:nvPicPr>
          <p:cNvPr id="265" name="Ukulele Fun">
            <a:hlinkClick r:id="" action="ppaction://media"/>
          </p:cNvPr>
          <p:cNvPicPr>
            <a:picLocks noChangeAspect="1"/>
          </p:cNvPicPr>
          <p:nvPr>
            <a:audioFile r:link="rId1"/>
          </p:nvPr>
        </p:nvPicPr>
        <p:blipFill>
          <a:blip r:embed="rId6"/>
          <a:stretch>
            <a:fillRect/>
          </a:stretch>
        </p:blipFill>
        <p:spPr>
          <a:xfrm>
            <a:off x="-762224" y="-919844"/>
            <a:ext cx="487363" cy="487362"/>
          </a:xfrm>
          <a:prstGeom prst="rect">
            <a:avLst/>
          </a:prstGeom>
        </p:spPr>
      </p:pic>
      <p:sp>
        <p:nvSpPr>
          <p:cNvPr id="266" name="TextBox 265"/>
          <p:cNvSpPr txBox="1"/>
          <p:nvPr/>
        </p:nvSpPr>
        <p:spPr>
          <a:xfrm>
            <a:off x="1810803" y="2115344"/>
            <a:ext cx="2216097" cy="914400"/>
          </a:xfrm>
          <a:prstGeom prst="rect">
            <a:avLst/>
          </a:prstGeom>
          <a:ln w="6350">
            <a:prstDash val="solid"/>
          </a:ln>
        </p:spPr>
        <p:txBody>
          <a:bodyPr wrap="square">
            <a:spAutoFit/>
          </a:bodyPr>
          <a:lstStyle/>
          <a:p>
            <a:r>
              <a:rPr lang="zh-CN" sz="5400"/>
              <a:t>谢谢！</a:t>
            </a:r>
            <a:endParaRPr/>
          </a:p>
        </p:txBody>
      </p:sp>
      <p:sp>
        <p:nvSpPr>
          <p:cNvPr id="267" name="TextBox 266"/>
          <p:cNvSpPr txBox="1"/>
          <p:nvPr/>
        </p:nvSpPr>
        <p:spPr>
          <a:xfrm>
            <a:off x="1022227" y="3508648"/>
            <a:ext cx="3378200" cy="368300"/>
          </a:xfrm>
          <a:prstGeom prst="rect">
            <a:avLst/>
          </a:prstGeom>
          <a:ln w="6350">
            <a:prstDash val="solid"/>
          </a:ln>
        </p:spPr>
        <p:txBody>
          <a:bodyPr wrap="none">
            <a:spAutoFit/>
          </a:bodyPr>
          <a:lstStyle/>
          <a:p>
            <a:r>
              <a:rPr lang="zh-CN"/>
              <a:t>答辩人：魏东霖、吴桐、邝晓文</a:t>
            </a:r>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childTnLst>
                                    <p:set>
                                      <p:cBhvr>
                                        <p:cTn id="6" dur="1" fill="hold">
                                          <p:stCondLst>
                                            <p:cond delay="0"/>
                                          </p:stCondLst>
                                        </p:cTn>
                                        <p:tgtEl>
                                          <p:spTgt spid="264"/>
                                        </p:tgtEl>
                                        <p:attrNameLst>
                                          <p:attrName>style.visibility</p:attrName>
                                        </p:attrNameLst>
                                      </p:cBhvr>
                                      <p:to>
                                        <p:strVal val="visible"/>
                                      </p:to>
                                    </p:set>
                                    <p:animEffect transition="in" filter="wipe(down)">
                                      <p:cBhvr>
                                        <p:cTn id="7" dur="500"/>
                                        <p:tgtEl>
                                          <p:spTgt spid="264"/>
                                        </p:tgtEl>
                                      </p:cBhvr>
                                    </p:animEffect>
                                  </p:childTnLst>
                                </p:cTn>
                              </p:par>
                              <p:par>
                                <p:cTn id="8" presetID="22" presetClass="entr" presetSubtype="4" fill="hold" nodeType="withEffect">
                                  <p:stCondLst>
                                    <p:cond delay="0"/>
                                  </p:stCondLst>
                                  <p:iterate type="lt">
                                    <p:tmPct val="0"/>
                                  </p:iterate>
                                  <p:childTnLst>
                                    <p:set>
                                      <p:cBhvr>
                                        <p:cTn id="9" dur="1" fill="hold">
                                          <p:stCondLst>
                                            <p:cond delay="0"/>
                                          </p:stCondLst>
                                        </p:cTn>
                                        <p:tgtEl>
                                          <p:spTgt spid="266"/>
                                        </p:tgtEl>
                                        <p:attrNameLst>
                                          <p:attrName>style.visibility</p:attrName>
                                        </p:attrNameLst>
                                      </p:cBhvr>
                                      <p:to>
                                        <p:strVal val="visible"/>
                                      </p:to>
                                    </p:set>
                                    <p:animEffect transition="in" filter="wipe(down)">
                                      <p:cBhvr>
                                        <p:cTn id="10" dur="500"/>
                                        <p:tgtEl>
                                          <p:spTgt spid="266"/>
                                        </p:tgtEl>
                                      </p:cBhvr>
                                    </p:animEffect>
                                  </p:childTnLst>
                                </p:cTn>
                              </p:par>
                              <p:par>
                                <p:cTn id="11" presetID="22" presetClass="entr" presetSubtype="4" fill="hold" nodeType="withEffect">
                                  <p:stCondLst>
                                    <p:cond delay="0"/>
                                  </p:stCondLst>
                                  <p:iterate type="lt">
                                    <p:tmPct val="0"/>
                                  </p:iterate>
                                  <p:childTnLst>
                                    <p:set>
                                      <p:cBhvr>
                                        <p:cTn id="12" dur="1" fill="hold">
                                          <p:stCondLst>
                                            <p:cond delay="0"/>
                                          </p:stCondLst>
                                        </p:cTn>
                                        <p:tgtEl>
                                          <p:spTgt spid="267"/>
                                        </p:tgtEl>
                                        <p:attrNameLst>
                                          <p:attrName>style.visibility</p:attrName>
                                        </p:attrNameLst>
                                      </p:cBhvr>
                                      <p:to>
                                        <p:strVal val="visible"/>
                                      </p:to>
                                    </p:set>
                                    <p:animEffect transition="in" filter="wipe(down)">
                                      <p:cBhvr>
                                        <p:cTn id="13" dur="500"/>
                                        <p:tgtEl>
                                          <p:spTgt spid="267"/>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图片 15"/>
          <p:cNvPicPr>
            <a:picLocks noChangeAspect="1"/>
          </p:cNvPicPr>
          <p:nvPr/>
        </p:nvPicPr>
        <p:blipFill>
          <a:blip r:embed="rId3"/>
          <a:stretch>
            <a:fillRect/>
          </a:stretch>
        </p:blipFill>
        <p:spPr>
          <a:xfrm>
            <a:off x="0" y="-9292"/>
            <a:ext cx="9144000" cy="1861756"/>
          </a:xfrm>
          <a:prstGeom prst="rect">
            <a:avLst/>
          </a:prstGeom>
        </p:spPr>
      </p:pic>
      <p:sp>
        <p:nvSpPr>
          <p:cNvPr id="288" name="TextBox 9"/>
          <p:cNvSpPr txBox="1"/>
          <p:nvPr/>
        </p:nvSpPr>
        <p:spPr>
          <a:xfrm>
            <a:off x="5062765" y="2895379"/>
            <a:ext cx="3219450" cy="812800"/>
          </a:xfrm>
          <a:prstGeom prst="rect">
            <a:avLst/>
          </a:prstGeom>
          <a:noFill/>
        </p:spPr>
        <p:txBody>
          <a:bodyPr wrap="square" rtlCol="0">
            <a:spAutoFit/>
          </a:bodyPr>
          <a:lstStyle/>
          <a:p>
            <a:pPr>
              <a:lnSpc>
                <a:spcPct val="125000"/>
              </a:lnSpc>
            </a:pPr>
            <a:r>
              <a:rPr lang="zh-CN" sz="2400" b="1">
                <a:solidFill>
                  <a:schemeClr val="tx1">
                    <a:lumMod val="65000"/>
                    <a:lumOff val="35000"/>
                    <a:alpha val="100000"/>
                  </a:schemeClr>
                </a:solidFill>
                <a:latin typeface="微软雅黑"/>
                <a:ea typeface="微软雅黑"/>
                <a:cs typeface="+mn-cs"/>
                <a:sym typeface="字魂59号-创粗黑"/>
              </a:rPr>
              <a:t>设计思路与初衷</a:t>
            </a:r>
            <a:endParaRPr/>
          </a:p>
          <a:p>
            <a:pPr>
              <a:lnSpc>
                <a:spcPct val="125000"/>
              </a:lnSpc>
            </a:pPr>
            <a:r>
              <a:rPr sz="1400">
                <a:solidFill>
                  <a:srgbClr val="000000">
                    <a:alpha val="100000"/>
                  </a:srgbClr>
                </a:solidFill>
                <a:latin typeface="PingFang SC"/>
                <a:ea typeface="PingFang SC"/>
                <a:cs typeface="+mn-cs"/>
              </a:rPr>
              <a:t>Design Concept and Motivation</a:t>
            </a:r>
            <a:endParaRPr/>
          </a:p>
        </p:txBody>
      </p:sp>
      <p:sp>
        <p:nvSpPr>
          <p:cNvPr id="289" name="Rectangle 39"/>
          <p:cNvSpPr>
            <a:spLocks noChangeArrowheads="1"/>
          </p:cNvSpPr>
          <p:nvPr/>
        </p:nvSpPr>
        <p:spPr bwMode="auto">
          <a:xfrm>
            <a:off x="5178327" y="2438106"/>
            <a:ext cx="1011299" cy="307777"/>
          </a:xfrm>
          <a:prstGeom prst="rect">
            <a:avLst/>
          </a:prstGeom>
          <a:noFill/>
          <a:ln>
            <a:noFill/>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rgbClr val="DEB9BF"/>
                </a:solidFill>
                <a:latin typeface="微软雅黑" panose="020B0503020204020204" pitchFamily="34" charset="-122"/>
                <a:ea typeface="微软雅黑" panose="020B0503020204020204" pitchFamily="34" charset="-122"/>
                <a:sym typeface="字魂59号-创粗黑" panose="00000500000000000000" pitchFamily="2" charset="-122"/>
              </a:rPr>
              <a:t>PART</a:t>
            </a:r>
            <a:r>
              <a:rPr lang="zh-CN" altLang="en-US" sz="2000">
                <a:solidFill>
                  <a:srgbClr val="DEB9BF"/>
                </a:solidFill>
                <a:latin typeface="微软雅黑" panose="020B0503020204020204" pitchFamily="34" charset="-122"/>
                <a:ea typeface="微软雅黑" panose="020B0503020204020204" pitchFamily="34" charset="-122"/>
                <a:sym typeface="字魂59号-创粗黑" panose="00000500000000000000" pitchFamily="2" charset="-122"/>
              </a:rPr>
              <a:t> </a:t>
            </a:r>
            <a:r>
              <a:rPr lang="en-US" altLang="zh-CN" sz="2000">
                <a:solidFill>
                  <a:srgbClr val="DEB9BF"/>
                </a:solidFill>
                <a:latin typeface="微软雅黑" panose="020B0503020204020204" pitchFamily="34" charset="-122"/>
                <a:ea typeface="微软雅黑" panose="020B0503020204020204" pitchFamily="34" charset="-122"/>
                <a:sym typeface="字魂59号-创粗黑" panose="00000500000000000000" pitchFamily="2" charset="-122"/>
              </a:rPr>
              <a:t>01</a:t>
            </a:r>
            <a:endParaRPr/>
          </a:p>
        </p:txBody>
      </p:sp>
      <p:pic>
        <p:nvPicPr>
          <p:cNvPr id="290" name="图片 14"/>
          <p:cNvPicPr>
            <a:picLocks noChangeAspect="1"/>
          </p:cNvPicPr>
          <p:nvPr/>
        </p:nvPicPr>
        <p:blipFill>
          <a:blip r:embed="rId4"/>
          <a:stretch>
            <a:fillRect/>
          </a:stretch>
        </p:blipFill>
        <p:spPr>
          <a:xfrm>
            <a:off x="240697" y="1186185"/>
            <a:ext cx="3693567" cy="3687264"/>
          </a:xfrm>
          <a:prstGeom prst="rect">
            <a:avLst/>
          </a:prstGeom>
        </p:spPr>
      </p:pic>
      <p:sp>
        <p:nvSpPr>
          <p:cNvPr id="291" name="矩形: 圆角 31"/>
          <p:cNvSpPr/>
          <p:nvPr/>
        </p:nvSpPr>
        <p:spPr>
          <a:xfrm>
            <a:off x="4722976" y="2033040"/>
            <a:ext cx="3559239" cy="1993554"/>
          </a:xfrm>
          <a:prstGeom prst="roundRect">
            <a:avLst/>
          </a:prstGeom>
          <a:noFill/>
          <a:ln w="47625">
            <a:solidFill>
              <a:srgbClr val="DE8A97">
                <a:alpha val="7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childTnLst>
                                    <p:set>
                                      <p:cBhvr>
                                        <p:cTn id="6" dur="1" fill="hold">
                                          <p:stCondLst>
                                            <p:cond delay="0"/>
                                          </p:stCondLst>
                                        </p:cTn>
                                        <p:tgtEl>
                                          <p:spTgt spid="290"/>
                                        </p:tgtEl>
                                        <p:attrNameLst>
                                          <p:attrName>style.visibility</p:attrName>
                                        </p:attrNameLst>
                                      </p:cBhvr>
                                      <p:to>
                                        <p:strVal val="visible"/>
                                      </p:to>
                                    </p:set>
                                    <p:anim calcmode="lin" valueType="num">
                                      <p:cBhvr additive="base">
                                        <p:cTn id="7" dur="500" fill="hold"/>
                                        <p:tgtEl>
                                          <p:spTgt spid="290"/>
                                        </p:tgtEl>
                                        <p:attrNameLst>
                                          <p:attrName>ppt_x</p:attrName>
                                        </p:attrNameLst>
                                      </p:cBhvr>
                                      <p:tavLst>
                                        <p:tav tm="0">
                                          <p:val>
                                            <p:strVal val="#ppt_x"/>
                                          </p:val>
                                        </p:tav>
                                        <p:tav tm="100000">
                                          <p:val>
                                            <p:strVal val="#ppt_x"/>
                                          </p:val>
                                        </p:tav>
                                      </p:tavLst>
                                    </p:anim>
                                    <p:anim calcmode="lin" valueType="num">
                                      <p:cBhvr additive="base">
                                        <p:cTn id="8"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91"/>
                                        </p:tgtEl>
                                        <p:attrNameLst>
                                          <p:attrName>style.visibility</p:attrName>
                                        </p:attrNameLst>
                                      </p:cBhvr>
                                      <p:to>
                                        <p:strVal val="visible"/>
                                      </p:to>
                                    </p:set>
                                    <p:animEffect transition="in" filter="fade">
                                      <p:cBhvr>
                                        <p:cTn id="13" dur="500"/>
                                        <p:tgtEl>
                                          <p:spTgt spid="291"/>
                                        </p:tgtEl>
                                      </p:cBhvr>
                                    </p:animEffect>
                                    <p:anim calcmode="lin" valueType="num">
                                      <p:cBhvr>
                                        <p:cTn id="14" dur="500" fill="hold"/>
                                        <p:tgtEl>
                                          <p:spTgt spid="291"/>
                                        </p:tgtEl>
                                        <p:attrNameLst>
                                          <p:attrName>ppt_x</p:attrName>
                                        </p:attrNameLst>
                                      </p:cBhvr>
                                      <p:tavLst>
                                        <p:tav tm="0">
                                          <p:val>
                                            <p:strVal val="#ppt_x"/>
                                          </p:val>
                                        </p:tav>
                                        <p:tav tm="100000">
                                          <p:val>
                                            <p:strVal val="#ppt_x"/>
                                          </p:val>
                                        </p:tav>
                                      </p:tavLst>
                                    </p:anim>
                                    <p:anim calcmode="lin" valueType="num">
                                      <p:cBhvr>
                                        <p:cTn id="15" dur="500" fill="hold"/>
                                        <p:tgtEl>
                                          <p:spTgt spid="29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89"/>
                                        </p:tgtEl>
                                        <p:attrNameLst>
                                          <p:attrName>style.visibility</p:attrName>
                                        </p:attrNameLst>
                                      </p:cBhvr>
                                      <p:to>
                                        <p:strVal val="visible"/>
                                      </p:to>
                                    </p:set>
                                    <p:animEffect transition="in" filter="fade">
                                      <p:cBhvr>
                                        <p:cTn id="18" dur="500"/>
                                        <p:tgtEl>
                                          <p:spTgt spid="289"/>
                                        </p:tgtEl>
                                      </p:cBhvr>
                                    </p:animEffect>
                                    <p:anim calcmode="lin" valueType="num">
                                      <p:cBhvr>
                                        <p:cTn id="19" dur="500" fill="hold"/>
                                        <p:tgtEl>
                                          <p:spTgt spid="289"/>
                                        </p:tgtEl>
                                        <p:attrNameLst>
                                          <p:attrName>ppt_x</p:attrName>
                                        </p:attrNameLst>
                                      </p:cBhvr>
                                      <p:tavLst>
                                        <p:tav tm="0">
                                          <p:val>
                                            <p:strVal val="#ppt_x"/>
                                          </p:val>
                                        </p:tav>
                                        <p:tav tm="100000">
                                          <p:val>
                                            <p:strVal val="#ppt_x"/>
                                          </p:val>
                                        </p:tav>
                                      </p:tavLst>
                                    </p:anim>
                                    <p:anim calcmode="lin" valueType="num">
                                      <p:cBhvr>
                                        <p:cTn id="20" dur="500" fill="hold"/>
                                        <p:tgtEl>
                                          <p:spTgt spid="28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88"/>
                                        </p:tgtEl>
                                        <p:attrNameLst>
                                          <p:attrName>style.visibility</p:attrName>
                                        </p:attrNameLst>
                                      </p:cBhvr>
                                      <p:to>
                                        <p:strVal val="visible"/>
                                      </p:to>
                                    </p:set>
                                    <p:animEffect transition="in" filter="fade">
                                      <p:cBhvr>
                                        <p:cTn id="23" dur="500"/>
                                        <p:tgtEl>
                                          <p:spTgt spid="288"/>
                                        </p:tgtEl>
                                      </p:cBhvr>
                                    </p:animEffect>
                                    <p:anim calcmode="lin" valueType="num">
                                      <p:cBhvr>
                                        <p:cTn id="24" dur="500" fill="hold"/>
                                        <p:tgtEl>
                                          <p:spTgt spid="288"/>
                                        </p:tgtEl>
                                        <p:attrNameLst>
                                          <p:attrName>ppt_x</p:attrName>
                                        </p:attrNameLst>
                                      </p:cBhvr>
                                      <p:tavLst>
                                        <p:tav tm="0">
                                          <p:val>
                                            <p:strVal val="#ppt_x"/>
                                          </p:val>
                                        </p:tav>
                                        <p:tav tm="100000">
                                          <p:val>
                                            <p:strVal val="#ppt_x"/>
                                          </p:val>
                                        </p:tav>
                                      </p:tavLst>
                                    </p:anim>
                                    <p:anim calcmode="lin" valueType="num">
                                      <p:cBhvr>
                                        <p:cTn id="25" dur="500" fill="hold"/>
                                        <p:tgtEl>
                                          <p:spTgt spid="2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矩形 49"/>
          <p:cNvSpPr>
            <a:spLocks noChangeArrowheads="1"/>
          </p:cNvSpPr>
          <p:nvPr/>
        </p:nvSpPr>
        <p:spPr bwMode="auto">
          <a:xfrm>
            <a:off x="1675340" y="1410191"/>
            <a:ext cx="7061200" cy="201295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indent="0" algn="just" defTabSz="914400">
              <a:lnSpc>
                <a:spcPct val="150000"/>
              </a:lnSpc>
              <a:spcBef>
                <a:spcPts val="0"/>
              </a:spcBef>
              <a:spcAft>
                <a:spcPts val="0"/>
              </a:spcAft>
              <a:buFont typeface="Arial" panose="020B0604020202020204" pitchFamily="34" charset="0"/>
            </a:pPr>
            <a:r>
              <a:rPr sz="1400">
                <a:solidFill>
                  <a:srgbClr val="000000">
                    <a:alpha val="100000"/>
                  </a:srgbClr>
                </a:solidFill>
                <a:latin typeface="默认字体"/>
                <a:ea typeface="默认字体"/>
                <a:cs typeface="+mn-cs"/>
              </a:rPr>
              <a:t>走在校园里，我们时常会看到形形色色的猫猫出现在各种角落中，这时难免会萌生这样的想法：这些猫猫在冬天，</a:t>
            </a:r>
            <a:r>
              <a:rPr sz="1400" b="1">
                <a:solidFill>
                  <a:srgbClr val="000000">
                    <a:alpha val="100000"/>
                  </a:srgbClr>
                </a:solidFill>
                <a:latin typeface="默认字体"/>
                <a:ea typeface="默认字体"/>
                <a:cs typeface="+mn-cs"/>
              </a:rPr>
              <a:t>是否有足够的食物和取暖的空间</a:t>
            </a:r>
            <a:r>
              <a:rPr sz="1400">
                <a:solidFill>
                  <a:srgbClr val="000000">
                    <a:alpha val="100000"/>
                  </a:srgbClr>
                </a:solidFill>
                <a:latin typeface="默认字体"/>
                <a:ea typeface="默认字体"/>
                <a:cs typeface="+mn-cs"/>
              </a:rPr>
              <a:t>？在生病时，是否有得到</a:t>
            </a:r>
            <a:r>
              <a:rPr sz="1400" b="1">
                <a:solidFill>
                  <a:srgbClr val="000000">
                    <a:alpha val="100000"/>
                  </a:srgbClr>
                </a:solidFill>
                <a:latin typeface="默认字体"/>
                <a:ea typeface="默认字体"/>
                <a:cs typeface="+mn-cs"/>
              </a:rPr>
              <a:t>及时的救助</a:t>
            </a:r>
            <a:r>
              <a:rPr sz="1400">
                <a:solidFill>
                  <a:srgbClr val="000000">
                    <a:alpha val="100000"/>
                  </a:srgbClr>
                </a:solidFill>
                <a:latin typeface="默认字体"/>
                <a:ea typeface="默认字体"/>
                <a:cs typeface="+mn-cs"/>
              </a:rPr>
              <a:t>？它们的日常生活</a:t>
            </a:r>
            <a:r>
              <a:rPr sz="1400" b="1">
                <a:solidFill>
                  <a:srgbClr val="000000">
                    <a:alpha val="100000"/>
                  </a:srgbClr>
                </a:solidFill>
                <a:latin typeface="默认字体"/>
                <a:ea typeface="默认字体"/>
                <a:cs typeface="+mn-cs"/>
              </a:rPr>
              <a:t>是否有人关心，有人呵护</a:t>
            </a:r>
            <a:r>
              <a:rPr sz="1400">
                <a:solidFill>
                  <a:srgbClr val="000000">
                    <a:alpha val="100000"/>
                  </a:srgbClr>
                </a:solidFill>
                <a:latin typeface="默认字体"/>
                <a:ea typeface="默认字体"/>
                <a:cs typeface="+mn-cs"/>
              </a:rPr>
              <a:t>？</a:t>
            </a:r>
            <a:endParaRPr/>
          </a:p>
          <a:p>
            <a:pPr marL="0" indent="0" algn="just" defTabSz="914400">
              <a:lnSpc>
                <a:spcPct val="150000"/>
              </a:lnSpc>
              <a:spcBef>
                <a:spcPts val="0"/>
              </a:spcBef>
              <a:spcAft>
                <a:spcPts val="0"/>
              </a:spcAft>
              <a:buFont typeface="Arial" panose="020B0604020202020204" pitchFamily="34" charset="0"/>
            </a:pPr>
            <a:r>
              <a:rPr lang="zh-CN" sz="1400" b="0">
                <a:solidFill>
                  <a:srgbClr val="000000">
                    <a:alpha val="100000"/>
                  </a:srgbClr>
                </a:solidFill>
                <a:latin typeface="默认字体"/>
                <a:ea typeface="默认字体"/>
                <a:cs typeface="+mn-cs"/>
              </a:rPr>
              <a:t>正是带着这些疑问，我们意识到，这些看似自由自在的猫猫，其实也需要我们的关怀和帮助。于是，我们希望通过一个校园猫猫管理平台，连接起所有爱心，为这些猫猫提供一个更有保障的生活环境。</a:t>
            </a:r>
            <a:endParaRPr/>
          </a:p>
        </p:txBody>
      </p:sp>
      <p:sp>
        <p:nvSpPr>
          <p:cNvPr id="294" name="TextBox 297"/>
          <p:cNvSpPr>
            <a:spLocks noChangeArrowheads="1"/>
          </p:cNvSpPr>
          <p:nvPr/>
        </p:nvSpPr>
        <p:spPr bwMode="auto">
          <a:xfrm>
            <a:off x="1736899" y="472456"/>
            <a:ext cx="1955800" cy="393700"/>
          </a:xfrm>
          <a:prstGeom prst="rect">
            <a:avLst/>
          </a:prstGeom>
          <a:noFill/>
          <a:ln>
            <a:noFill/>
          </a:ln>
        </p:spPr>
        <p:txBody>
          <a:bodyPr wrap="none">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a:buFont typeface="Arial" panose="020B0604020202020204" pitchFamily="34" charset="0"/>
            </a:pPr>
            <a:r>
              <a:rPr lang="zh-CN" sz="2000" b="1">
                <a:solidFill>
                  <a:schemeClr val="tx1">
                    <a:lumMod val="75000"/>
                    <a:lumOff val="25000"/>
                    <a:alpha val="100000"/>
                  </a:schemeClr>
                </a:solidFill>
                <a:latin typeface="微软雅黑"/>
                <a:ea typeface="微软雅黑"/>
                <a:cs typeface="+mn-cs"/>
                <a:sym typeface="字魂59号-创粗黑"/>
              </a:rPr>
              <a:t>设计思路与初衷</a:t>
            </a:r>
            <a:endParaRPr/>
          </a:p>
        </p:txBody>
      </p:sp>
      <p:pic>
        <p:nvPicPr>
          <p:cNvPr id="295" name="图片 64"/>
          <p:cNvPicPr>
            <a:picLocks noChangeAspect="1"/>
          </p:cNvPicPr>
          <p:nvPr/>
        </p:nvPicPr>
        <p:blipFill>
          <a:blip r:embed="rId3"/>
          <a:stretch>
            <a:fillRect/>
          </a:stretch>
        </p:blipFill>
        <p:spPr>
          <a:xfrm>
            <a:off x="0" y="-105932"/>
            <a:ext cx="1736899" cy="1720019"/>
          </a:xfrm>
          <a:prstGeom prst="rect">
            <a:avLst/>
          </a:prstGeom>
        </p:spPr>
      </p:pic>
      <p:sp>
        <p:nvSpPr>
          <p:cNvPr id="296" name="矩形 49"/>
          <p:cNvSpPr>
            <a:spLocks noChangeArrowheads="1"/>
          </p:cNvSpPr>
          <p:nvPr/>
        </p:nvSpPr>
        <p:spPr bwMode="auto">
          <a:xfrm>
            <a:off x="1700740" y="2048366"/>
            <a:ext cx="7042150" cy="3683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lvl="0" indent="0" algn="just" defTabSz="914400">
              <a:lnSpc>
                <a:spcPct val="130000"/>
              </a:lnSpc>
              <a:spcBef>
                <a:spcPts val="0"/>
              </a:spcBef>
              <a:spcAft>
                <a:spcPts val="0"/>
              </a:spcAft>
              <a:buFont typeface="Arial" panose="020B0604020202020204" pitchFamily="34" charset="0"/>
              <a:defRPr sz="1800">
                <a:solidFill>
                  <a:schemeClr val="tx1">
                    <a:alpha val="100000"/>
                  </a:schemeClr>
                </a:solidFill>
                <a:latin typeface="Calibri"/>
                <a:ea typeface="宋体"/>
                <a:cs typeface="+mn-cs"/>
              </a:defRPr>
            </a:pPr>
            <a:endParaRPr lang="zh-CN" sz="1400" b="0">
              <a:solidFill>
                <a:srgbClr val="000000">
                  <a:alpha val="100000"/>
                </a:srgbClr>
              </a:solidFill>
              <a:latin typeface="默认字体"/>
              <a:ea typeface="默认字体"/>
              <a:cs typeface="+mn-cs"/>
            </a:endParaRPr>
          </a:p>
        </p:txBody>
      </p:sp>
      <p:sp>
        <p:nvSpPr>
          <p:cNvPr id="297" name="矩形 49"/>
          <p:cNvSpPr>
            <a:spLocks noChangeArrowheads="1"/>
          </p:cNvSpPr>
          <p:nvPr/>
        </p:nvSpPr>
        <p:spPr bwMode="auto">
          <a:xfrm>
            <a:off x="1675340" y="3903136"/>
            <a:ext cx="7143750" cy="73025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indent="0" algn="just" defTabSz="914400">
              <a:lnSpc>
                <a:spcPct val="150000"/>
              </a:lnSpc>
              <a:spcBef>
                <a:spcPts val="0"/>
              </a:spcBef>
              <a:spcAft>
                <a:spcPts val="0"/>
              </a:spcAft>
              <a:buFont typeface="Arial" panose="020B0604020202020204" pitchFamily="34" charset="0"/>
            </a:pPr>
            <a:r>
              <a:rPr lang="zh-CN" sz="1400">
                <a:solidFill>
                  <a:srgbClr val="000000">
                    <a:alpha val="100000"/>
                  </a:srgbClr>
                </a:solidFill>
                <a:latin typeface="默认字体"/>
                <a:ea typeface="默认字体"/>
                <a:cs typeface="+mn-cs"/>
              </a:rPr>
              <a:t>因此，我们设计了一个连接猫猫的管理平台，具有</a:t>
            </a:r>
            <a:r>
              <a:rPr lang="zh-CN" sz="1400" b="1">
                <a:solidFill>
                  <a:srgbClr val="000000">
                    <a:alpha val="100000"/>
                  </a:srgbClr>
                </a:solidFill>
                <a:latin typeface="默认字体"/>
                <a:ea typeface="默认字体"/>
                <a:cs typeface="+mn-cs"/>
              </a:rPr>
              <a:t>发帖、</a:t>
            </a:r>
            <a:r>
              <a:rPr lang="zh-CN" sz="1400" b="0">
                <a:solidFill>
                  <a:srgbClr val="000000">
                    <a:alpha val="100000"/>
                  </a:srgbClr>
                </a:solidFill>
                <a:latin typeface="默认字体"/>
                <a:ea typeface="默认字体"/>
                <a:cs typeface="+mn-cs"/>
              </a:rPr>
              <a:t>管理猫猫的</a:t>
            </a:r>
            <a:r>
              <a:rPr lang="zh-CN" sz="1400" b="1">
                <a:solidFill>
                  <a:srgbClr val="000000">
                    <a:alpha val="100000"/>
                  </a:srgbClr>
                </a:solidFill>
                <a:latin typeface="默认字体"/>
                <a:ea typeface="默认字体"/>
                <a:cs typeface="+mn-cs"/>
              </a:rPr>
              <a:t>状况</a:t>
            </a:r>
            <a:r>
              <a:rPr lang="zh-CN" sz="1400" b="0">
                <a:solidFill>
                  <a:srgbClr val="000000">
                    <a:alpha val="100000"/>
                  </a:srgbClr>
                </a:solidFill>
                <a:latin typeface="默认字体"/>
                <a:ea typeface="默认字体"/>
                <a:cs typeface="+mn-cs"/>
              </a:rPr>
              <a:t>与最近的</a:t>
            </a:r>
            <a:r>
              <a:rPr lang="zh-CN" sz="1400" b="1">
                <a:solidFill>
                  <a:srgbClr val="000000">
                    <a:alpha val="100000"/>
                  </a:srgbClr>
                </a:solidFill>
                <a:latin typeface="默认字体"/>
                <a:ea typeface="默认字体"/>
                <a:cs typeface="+mn-cs"/>
              </a:rPr>
              <a:t>地理位置</a:t>
            </a:r>
            <a:r>
              <a:rPr lang="zh-CN" sz="1400" b="0">
                <a:solidFill>
                  <a:srgbClr val="000000">
                    <a:alpha val="100000"/>
                  </a:srgbClr>
                </a:solidFill>
                <a:latin typeface="默认字体"/>
                <a:ea typeface="默认字体"/>
                <a:cs typeface="+mn-cs"/>
              </a:rPr>
              <a:t>，以及</a:t>
            </a:r>
            <a:r>
              <a:rPr lang="zh-CN" sz="1400" b="1">
                <a:solidFill>
                  <a:srgbClr val="000000">
                    <a:alpha val="100000"/>
                  </a:srgbClr>
                </a:solidFill>
                <a:latin typeface="默认字体"/>
                <a:ea typeface="默认字体"/>
                <a:cs typeface="+mn-cs"/>
              </a:rPr>
              <a:t>组织志愿活动和捐款等</a:t>
            </a:r>
            <a:r>
              <a:rPr lang="zh-CN" sz="1400" b="0">
                <a:solidFill>
                  <a:srgbClr val="000000">
                    <a:alpha val="100000"/>
                  </a:srgbClr>
                </a:solidFill>
                <a:latin typeface="默认字体"/>
                <a:ea typeface="默认字体"/>
                <a:cs typeface="+mn-cs"/>
              </a:rPr>
              <a:t>共同帮助校园内猫猫的功能</a:t>
            </a:r>
            <a:r>
              <a:rPr lang="zh-CN" sz="1400" b="1">
                <a:solidFill>
                  <a:srgbClr val="000000">
                    <a:alpha val="100000"/>
                  </a:srgbClr>
                </a:solidFill>
                <a:latin typeface="默认字体"/>
                <a:ea typeface="默认字体"/>
                <a:cs typeface="+mn-cs"/>
              </a:rPr>
              <a:t>。</a:t>
            </a:r>
            <a:endParaRPr/>
          </a:p>
        </p:txBody>
      </p:sp>
      <p:sp>
        <p:nvSpPr>
          <p:cNvPr id="298" name="TextBox 297"/>
          <p:cNvSpPr txBox="1"/>
          <p:nvPr/>
        </p:nvSpPr>
        <p:spPr>
          <a:xfrm>
            <a:off x="1700740" y="1041891"/>
            <a:ext cx="584200" cy="336550"/>
          </a:xfrm>
          <a:prstGeom prst="rect">
            <a:avLst/>
          </a:prstGeom>
          <a:ln w="6350">
            <a:prstDash val="solid"/>
          </a:ln>
        </p:spPr>
        <p:txBody>
          <a:bodyPr wrap="none">
            <a:spAutoFit/>
          </a:bodyPr>
          <a:lstStyle/>
          <a:p>
            <a:r>
              <a:rPr lang="zh-CN" sz="1600"/>
              <a:t>现状</a:t>
            </a:r>
            <a:endParaRPr/>
          </a:p>
        </p:txBody>
      </p:sp>
      <p:sp>
        <p:nvSpPr>
          <p:cNvPr id="299" name="TextBox 298"/>
          <p:cNvSpPr txBox="1"/>
          <p:nvPr/>
        </p:nvSpPr>
        <p:spPr>
          <a:xfrm>
            <a:off x="1700740" y="3531001"/>
            <a:ext cx="584200" cy="336550"/>
          </a:xfrm>
          <a:prstGeom prst="rect">
            <a:avLst/>
          </a:prstGeom>
          <a:ln w="6350">
            <a:prstDash val="solid"/>
          </a:ln>
        </p:spPr>
        <p:txBody>
          <a:bodyPr wrap="none">
            <a:spAutoFit/>
          </a:bodyPr>
          <a:lstStyle/>
          <a:p>
            <a:r>
              <a:rPr lang="zh-CN" sz="1600"/>
              <a:t>思路</a:t>
            </a:r>
            <a:endParaRPr/>
          </a:p>
        </p:txBody>
      </p:sp>
      <p:cxnSp>
        <p:nvCxnSpPr>
          <p:cNvPr id="300" name="Straight Arrow Connector 299"/>
          <p:cNvCxnSpPr/>
          <p:nvPr/>
        </p:nvCxnSpPr>
        <p:spPr>
          <a:xfrm>
            <a:off x="1790188" y="930196"/>
            <a:ext cx="6853611" cy="0"/>
          </a:xfrm>
          <a:prstGeom prst="straightConnector1">
            <a:avLst/>
          </a:prstGeom>
          <a:ln w="22225">
            <a:solidFill>
              <a:srgbClr val="8E8E8E">
                <a:alpha val="100000"/>
              </a:srgbClr>
            </a:solidFill>
            <a:prstDash val="solid"/>
          </a:ln>
        </p:spPr>
      </p:cxn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withEffect">
                                  <p:childTnLst>
                                    <p:set>
                                      <p:cBhvr>
                                        <p:cTn id="6" dur="1" fill="hold">
                                          <p:stCondLst>
                                            <p:cond delay="0"/>
                                          </p:stCondLst>
                                        </p:cTn>
                                        <p:tgtEl>
                                          <p:spTgt spid="294"/>
                                        </p:tgtEl>
                                        <p:attrNameLst>
                                          <p:attrName>style.visibility</p:attrName>
                                        </p:attrNameLst>
                                      </p:cBhvr>
                                      <p:to>
                                        <p:strVal val="visible"/>
                                      </p:to>
                                    </p:set>
                                    <p:animEffect transition="in" filter="barn(inVertical)">
                                      <p:cBhvr>
                                        <p:cTn id="7" dur="5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Effect transition="in" filter="fade">
                                      <p:cBhvr>
                                        <p:cTn id="12" dur="500"/>
                                        <p:tgtEl>
                                          <p:spTgt spid="298"/>
                                        </p:tgtEl>
                                      </p:cBhvr>
                                    </p:animEffect>
                                    <p:anim calcmode="lin" valueType="num">
                                      <p:cBhvr>
                                        <p:cTn id="13" dur="500" fill="hold"/>
                                        <p:tgtEl>
                                          <p:spTgt spid="298"/>
                                        </p:tgtEl>
                                        <p:attrNameLst>
                                          <p:attrName>ppt_x</p:attrName>
                                        </p:attrNameLst>
                                      </p:cBhvr>
                                      <p:tavLst>
                                        <p:tav tm="0">
                                          <p:val>
                                            <p:strVal val="#ppt_x"/>
                                          </p:val>
                                        </p:tav>
                                        <p:tav tm="100000">
                                          <p:val>
                                            <p:strVal val="#ppt_x"/>
                                          </p:val>
                                        </p:tav>
                                      </p:tavLst>
                                    </p:anim>
                                    <p:anim calcmode="lin" valueType="num">
                                      <p:cBhvr>
                                        <p:cTn id="14" dur="500" fill="hold"/>
                                        <p:tgtEl>
                                          <p:spTgt spid="298"/>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1" fill="hold" nodeType="afterEffect">
                                  <p:childTnLst>
                                    <p:set>
                                      <p:cBhvr>
                                        <p:cTn id="17" dur="1" fill="hold">
                                          <p:stCondLst>
                                            <p:cond delay="0"/>
                                          </p:stCondLst>
                                        </p:cTn>
                                        <p:tgtEl>
                                          <p:spTgt spid="293"/>
                                        </p:tgtEl>
                                        <p:attrNameLst>
                                          <p:attrName>style.visibility</p:attrName>
                                        </p:attrNameLst>
                                      </p:cBhvr>
                                      <p:to>
                                        <p:strVal val="visible"/>
                                      </p:to>
                                    </p:set>
                                    <p:animEffect transition="in" filter="wipe(up)">
                                      <p:cBhvr>
                                        <p:cTn id="18" dur="500"/>
                                        <p:tgtEl>
                                          <p:spTgt spid="293"/>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animEffect transition="in" filter="fade">
                                      <p:cBhvr>
                                        <p:cTn id="23" dur="500"/>
                                        <p:tgtEl>
                                          <p:spTgt spid="299"/>
                                        </p:tgtEl>
                                      </p:cBhvr>
                                    </p:animEffect>
                                    <p:anim calcmode="lin" valueType="num">
                                      <p:cBhvr>
                                        <p:cTn id="24" dur="500" fill="hold"/>
                                        <p:tgtEl>
                                          <p:spTgt spid="299"/>
                                        </p:tgtEl>
                                        <p:attrNameLst>
                                          <p:attrName>ppt_x</p:attrName>
                                        </p:attrNameLst>
                                      </p:cBhvr>
                                      <p:tavLst>
                                        <p:tav tm="0">
                                          <p:val>
                                            <p:strVal val="#ppt_x"/>
                                          </p:val>
                                        </p:tav>
                                        <p:tav tm="100000">
                                          <p:val>
                                            <p:strVal val="#ppt_x"/>
                                          </p:val>
                                        </p:tav>
                                      </p:tavLst>
                                    </p:anim>
                                    <p:anim calcmode="lin" valueType="num">
                                      <p:cBhvr>
                                        <p:cTn id="25" dur="500" fill="hold"/>
                                        <p:tgtEl>
                                          <p:spTgt spid="299"/>
                                        </p:tgtEl>
                                        <p:attrNameLst>
                                          <p:attrName>ppt_y</p:attrName>
                                        </p:attrNameLst>
                                      </p:cBhvr>
                                      <p:tavLst>
                                        <p:tav tm="0">
                                          <p:val>
                                            <p:strVal val="#ppt_y+.1"/>
                                          </p:val>
                                        </p:tav>
                                        <p:tav tm="100000">
                                          <p:val>
                                            <p:strVal val="#ppt_y"/>
                                          </p:val>
                                        </p:tav>
                                      </p:tavLst>
                                    </p:anim>
                                  </p:childTnLst>
                                </p:cTn>
                              </p:par>
                              <p:par>
                                <p:cTn id="26" presetID="22" presetClass="entr" presetSubtype="4" fill="hold" nodeType="withEffect">
                                  <p:stCondLst>
                                    <p:cond delay="0"/>
                                  </p:stCondLst>
                                  <p:iterate type="lt">
                                    <p:tmPct val="0"/>
                                  </p:iterate>
                                  <p:childTnLst>
                                    <p:set>
                                      <p:cBhvr>
                                        <p:cTn id="27" dur="1" fill="hold">
                                          <p:stCondLst>
                                            <p:cond delay="0"/>
                                          </p:stCondLst>
                                        </p:cTn>
                                        <p:tgtEl>
                                          <p:spTgt spid="297"/>
                                        </p:tgtEl>
                                        <p:attrNameLst>
                                          <p:attrName>style.visibility</p:attrName>
                                        </p:attrNameLst>
                                      </p:cBhvr>
                                      <p:to>
                                        <p:strVal val="visible"/>
                                      </p:to>
                                    </p:set>
                                    <p:animEffect transition="in" filter="wipe(down)">
                                      <p:cBhvr>
                                        <p:cTn id="28" dur="500"/>
                                        <p:tgtEl>
                                          <p:spTgt spid="297"/>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图片 15"/>
          <p:cNvPicPr>
            <a:picLocks noChangeAspect="1"/>
          </p:cNvPicPr>
          <p:nvPr/>
        </p:nvPicPr>
        <p:blipFill>
          <a:blip r:embed="rId3"/>
          <a:stretch>
            <a:fillRect/>
          </a:stretch>
        </p:blipFill>
        <p:spPr>
          <a:xfrm>
            <a:off x="0" y="-9292"/>
            <a:ext cx="9144000" cy="1861756"/>
          </a:xfrm>
          <a:prstGeom prst="rect">
            <a:avLst/>
          </a:prstGeom>
        </p:spPr>
      </p:pic>
      <p:sp>
        <p:nvSpPr>
          <p:cNvPr id="303" name="TextBox 9"/>
          <p:cNvSpPr txBox="1"/>
          <p:nvPr/>
        </p:nvSpPr>
        <p:spPr>
          <a:xfrm>
            <a:off x="5062765" y="2895379"/>
            <a:ext cx="3219450" cy="812800"/>
          </a:xfrm>
          <a:prstGeom prst="rect">
            <a:avLst/>
          </a:prstGeom>
          <a:noFill/>
        </p:spPr>
        <p:txBody>
          <a:bodyPr wrap="square" rtlCol="0">
            <a:spAutoFit/>
          </a:bodyPr>
          <a:lstStyle/>
          <a:p>
            <a:pPr>
              <a:lnSpc>
                <a:spcPct val="125000"/>
              </a:lnSpc>
            </a:pPr>
            <a:r>
              <a:rPr lang="zh-CN" sz="2400" b="1">
                <a:solidFill>
                  <a:schemeClr val="tx1">
                    <a:lumMod val="65000"/>
                    <a:lumOff val="35000"/>
                    <a:alpha val="100000"/>
                  </a:schemeClr>
                </a:solidFill>
                <a:latin typeface="微软雅黑"/>
                <a:ea typeface="微软雅黑"/>
                <a:cs typeface="+mn-cs"/>
                <a:sym typeface="字魂59号-创粗黑"/>
              </a:rPr>
              <a:t>数据库设计</a:t>
            </a:r>
            <a:endParaRPr/>
          </a:p>
          <a:p>
            <a:pPr>
              <a:lnSpc>
                <a:spcPct val="125000"/>
              </a:lnSpc>
            </a:pPr>
            <a:r>
              <a:rPr lang="en-US" sz="1400">
                <a:solidFill>
                  <a:srgbClr val="000000">
                    <a:alpha val="100000"/>
                  </a:srgbClr>
                </a:solidFill>
                <a:latin typeface="PingFang SC"/>
                <a:ea typeface="PingFang SC"/>
                <a:cs typeface="+mn-cs"/>
              </a:rPr>
              <a:t>Database Design</a:t>
            </a:r>
            <a:endParaRPr/>
          </a:p>
        </p:txBody>
      </p:sp>
      <p:sp>
        <p:nvSpPr>
          <p:cNvPr id="304" name="Rectangle 39"/>
          <p:cNvSpPr>
            <a:spLocks noChangeArrowheads="1"/>
          </p:cNvSpPr>
          <p:nvPr/>
        </p:nvSpPr>
        <p:spPr bwMode="auto">
          <a:xfrm>
            <a:off x="5178327" y="2438106"/>
            <a:ext cx="1054941" cy="304800"/>
          </a:xfrm>
          <a:prstGeom prst="rect">
            <a:avLst/>
          </a:prstGeom>
          <a:noFill/>
          <a:ln>
            <a:noFill/>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9pPr>
          </a:lstStyle>
          <a:p>
            <a:pPr algn="ctr"/>
            <a:r>
              <a:rPr lang="en-US" sz="2000">
                <a:solidFill>
                  <a:srgbClr val="DEB9BF">
                    <a:alpha val="100000"/>
                  </a:srgbClr>
                </a:solidFill>
                <a:latin typeface="微软雅黑"/>
                <a:ea typeface="微软雅黑"/>
                <a:cs typeface="+mn-cs"/>
                <a:sym typeface="字魂59号-创粗黑"/>
              </a:rPr>
              <a:t>PART</a:t>
            </a:r>
            <a:r>
              <a:rPr lang="zh-CN" sz="2000">
                <a:solidFill>
                  <a:srgbClr val="DEB9BF">
                    <a:alpha val="100000"/>
                  </a:srgbClr>
                </a:solidFill>
                <a:latin typeface="微软雅黑"/>
                <a:ea typeface="微软雅黑"/>
                <a:cs typeface="+mn-cs"/>
                <a:sym typeface="字魂59号-创粗黑"/>
              </a:rPr>
              <a:t> </a:t>
            </a:r>
            <a:r>
              <a:rPr lang="en-US" sz="2000">
                <a:solidFill>
                  <a:srgbClr val="DEB9BF">
                    <a:alpha val="100000"/>
                  </a:srgbClr>
                </a:solidFill>
                <a:latin typeface="微软雅黑"/>
                <a:ea typeface="微软雅黑"/>
                <a:cs typeface="+mn-cs"/>
                <a:sym typeface="字魂59号-创粗黑"/>
              </a:rPr>
              <a:t>02</a:t>
            </a:r>
            <a:endParaRPr/>
          </a:p>
        </p:txBody>
      </p:sp>
      <p:pic>
        <p:nvPicPr>
          <p:cNvPr id="305" name="图片 14"/>
          <p:cNvPicPr>
            <a:picLocks noChangeAspect="1"/>
          </p:cNvPicPr>
          <p:nvPr/>
        </p:nvPicPr>
        <p:blipFill>
          <a:blip r:embed="rId4"/>
          <a:stretch>
            <a:fillRect/>
          </a:stretch>
        </p:blipFill>
        <p:spPr>
          <a:xfrm>
            <a:off x="240697" y="1186185"/>
            <a:ext cx="3693567" cy="3687264"/>
          </a:xfrm>
          <a:prstGeom prst="rect">
            <a:avLst/>
          </a:prstGeom>
        </p:spPr>
      </p:pic>
      <p:sp>
        <p:nvSpPr>
          <p:cNvPr id="306" name="矩形: 圆角 31"/>
          <p:cNvSpPr/>
          <p:nvPr/>
        </p:nvSpPr>
        <p:spPr>
          <a:xfrm>
            <a:off x="4722976" y="2033040"/>
            <a:ext cx="3559239" cy="1993554"/>
          </a:xfrm>
          <a:prstGeom prst="roundRect">
            <a:avLst/>
          </a:prstGeom>
          <a:noFill/>
          <a:ln w="47625">
            <a:solidFill>
              <a:srgbClr val="DE8A97">
                <a:alpha val="7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500" fill="hold"/>
                                        <p:tgtEl>
                                          <p:spTgt spid="305"/>
                                        </p:tgtEl>
                                        <p:attrNameLst>
                                          <p:attrName>ppt_x</p:attrName>
                                        </p:attrNameLst>
                                      </p:cBhvr>
                                      <p:tavLst>
                                        <p:tav tm="0">
                                          <p:val>
                                            <p:strVal val="#ppt_x"/>
                                          </p:val>
                                        </p:tav>
                                        <p:tav tm="100000">
                                          <p:val>
                                            <p:strVal val="#ppt_x"/>
                                          </p:val>
                                        </p:tav>
                                      </p:tavLst>
                                    </p:anim>
                                    <p:anim calcmode="lin" valueType="num">
                                      <p:cBhvr additive="base">
                                        <p:cTn id="8" dur="500" fill="hold"/>
                                        <p:tgtEl>
                                          <p:spTgt spid="3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6"/>
                                        </p:tgtEl>
                                        <p:attrNameLst>
                                          <p:attrName>style.visibility</p:attrName>
                                        </p:attrNameLst>
                                      </p:cBhvr>
                                      <p:to>
                                        <p:strVal val="visible"/>
                                      </p:to>
                                    </p:set>
                                    <p:animEffect transition="in" filter="fade">
                                      <p:cBhvr>
                                        <p:cTn id="13" dur="500"/>
                                        <p:tgtEl>
                                          <p:spTgt spid="306"/>
                                        </p:tgtEl>
                                      </p:cBhvr>
                                    </p:animEffect>
                                    <p:anim calcmode="lin" valueType="num">
                                      <p:cBhvr>
                                        <p:cTn id="14" dur="500" fill="hold"/>
                                        <p:tgtEl>
                                          <p:spTgt spid="306"/>
                                        </p:tgtEl>
                                        <p:attrNameLst>
                                          <p:attrName>ppt_x</p:attrName>
                                        </p:attrNameLst>
                                      </p:cBhvr>
                                      <p:tavLst>
                                        <p:tav tm="0">
                                          <p:val>
                                            <p:strVal val="#ppt_x"/>
                                          </p:val>
                                        </p:tav>
                                        <p:tav tm="100000">
                                          <p:val>
                                            <p:strVal val="#ppt_x"/>
                                          </p:val>
                                        </p:tav>
                                      </p:tavLst>
                                    </p:anim>
                                    <p:anim calcmode="lin" valueType="num">
                                      <p:cBhvr>
                                        <p:cTn id="15" dur="500" fill="hold"/>
                                        <p:tgtEl>
                                          <p:spTgt spid="30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04"/>
                                        </p:tgtEl>
                                        <p:attrNameLst>
                                          <p:attrName>style.visibility</p:attrName>
                                        </p:attrNameLst>
                                      </p:cBhvr>
                                      <p:to>
                                        <p:strVal val="visible"/>
                                      </p:to>
                                    </p:set>
                                    <p:animEffect transition="in" filter="fade">
                                      <p:cBhvr>
                                        <p:cTn id="18" dur="500"/>
                                        <p:tgtEl>
                                          <p:spTgt spid="304"/>
                                        </p:tgtEl>
                                      </p:cBhvr>
                                    </p:animEffect>
                                    <p:anim calcmode="lin" valueType="num">
                                      <p:cBhvr>
                                        <p:cTn id="19" dur="500" fill="hold"/>
                                        <p:tgtEl>
                                          <p:spTgt spid="304"/>
                                        </p:tgtEl>
                                        <p:attrNameLst>
                                          <p:attrName>ppt_x</p:attrName>
                                        </p:attrNameLst>
                                      </p:cBhvr>
                                      <p:tavLst>
                                        <p:tav tm="0">
                                          <p:val>
                                            <p:strVal val="#ppt_x"/>
                                          </p:val>
                                        </p:tav>
                                        <p:tav tm="100000">
                                          <p:val>
                                            <p:strVal val="#ppt_x"/>
                                          </p:val>
                                        </p:tav>
                                      </p:tavLst>
                                    </p:anim>
                                    <p:anim calcmode="lin" valueType="num">
                                      <p:cBhvr>
                                        <p:cTn id="20" dur="500" fill="hold"/>
                                        <p:tgtEl>
                                          <p:spTgt spid="30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03"/>
                                        </p:tgtEl>
                                        <p:attrNameLst>
                                          <p:attrName>style.visibility</p:attrName>
                                        </p:attrNameLst>
                                      </p:cBhvr>
                                      <p:to>
                                        <p:strVal val="visible"/>
                                      </p:to>
                                    </p:set>
                                    <p:animEffect transition="in" filter="fade">
                                      <p:cBhvr>
                                        <p:cTn id="23" dur="500"/>
                                        <p:tgtEl>
                                          <p:spTgt spid="303"/>
                                        </p:tgtEl>
                                      </p:cBhvr>
                                    </p:animEffect>
                                    <p:anim calcmode="lin" valueType="num">
                                      <p:cBhvr>
                                        <p:cTn id="24" dur="500" fill="hold"/>
                                        <p:tgtEl>
                                          <p:spTgt spid="303"/>
                                        </p:tgtEl>
                                        <p:attrNameLst>
                                          <p:attrName>ppt_x</p:attrName>
                                        </p:attrNameLst>
                                      </p:cBhvr>
                                      <p:tavLst>
                                        <p:tav tm="0">
                                          <p:val>
                                            <p:strVal val="#ppt_x"/>
                                          </p:val>
                                        </p:tav>
                                        <p:tav tm="100000">
                                          <p:val>
                                            <p:strVal val="#ppt_x"/>
                                          </p:val>
                                        </p:tav>
                                      </p:tavLst>
                                    </p:anim>
                                    <p:anim calcmode="lin" valueType="num">
                                      <p:cBhvr>
                                        <p:cTn id="25" dur="500" fill="hold"/>
                                        <p:tgtEl>
                                          <p:spTgt spid="3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矩形 49"/>
          <p:cNvSpPr>
            <a:spLocks noChangeArrowheads="1"/>
          </p:cNvSpPr>
          <p:nvPr/>
        </p:nvSpPr>
        <p:spPr bwMode="auto">
          <a:xfrm>
            <a:off x="1562415" y="890265"/>
            <a:ext cx="7061200" cy="13716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indent="0" algn="just" defTabSz="914400">
              <a:lnSpc>
                <a:spcPct val="150000"/>
              </a:lnSpc>
              <a:spcBef>
                <a:spcPts val="0"/>
              </a:spcBef>
              <a:spcAft>
                <a:spcPts val="0"/>
              </a:spcAft>
              <a:buFont typeface="Arial" panose="020B0604020202020204" pitchFamily="34" charset="0"/>
            </a:pPr>
            <a:r>
              <a:rPr lang="zh-CN" sz="1400">
                <a:solidFill>
                  <a:srgbClr val="000000">
                    <a:alpha val="100000"/>
                  </a:srgbClr>
                </a:solidFill>
                <a:latin typeface="默认字体"/>
                <a:ea typeface="默认字体"/>
                <a:cs typeface="+mn-cs"/>
              </a:rPr>
              <a:t>后端使用</a:t>
            </a:r>
            <a:r>
              <a:rPr lang="en-US" sz="1400" b="1">
                <a:solidFill>
                  <a:srgbClr val="000000">
                    <a:alpha val="100000"/>
                  </a:srgbClr>
                </a:solidFill>
                <a:latin typeface="默认字体"/>
                <a:ea typeface="默认字体"/>
                <a:cs typeface="+mn-cs"/>
              </a:rPr>
              <a:t>FastAPI</a:t>
            </a:r>
            <a:r>
              <a:rPr lang="zh-CN" sz="1400">
                <a:solidFill>
                  <a:srgbClr val="000000">
                    <a:alpha val="100000"/>
                  </a:srgbClr>
                </a:solidFill>
                <a:latin typeface="默认字体"/>
                <a:ea typeface="默认字体"/>
                <a:cs typeface="+mn-cs"/>
              </a:rPr>
              <a:t>构建，</a:t>
            </a:r>
            <a:r>
              <a:rPr lang="en-US" sz="1400">
                <a:solidFill>
                  <a:srgbClr val="000000">
                    <a:alpha val="100000"/>
                  </a:srgbClr>
                </a:solidFill>
                <a:latin typeface="默认字体"/>
                <a:ea typeface="默认字体"/>
                <a:cs typeface="+mn-cs"/>
              </a:rPr>
              <a:t>DBMS</a:t>
            </a:r>
            <a:r>
              <a:rPr lang="zh-CN" sz="1400">
                <a:solidFill>
                  <a:srgbClr val="000000">
                    <a:alpha val="100000"/>
                  </a:srgbClr>
                </a:solidFill>
                <a:latin typeface="默认字体"/>
                <a:ea typeface="默认字体"/>
                <a:cs typeface="+mn-cs"/>
              </a:rPr>
              <a:t>使用</a:t>
            </a:r>
            <a:r>
              <a:rPr lang="en-US" sz="1400" b="1">
                <a:solidFill>
                  <a:srgbClr val="000000">
                    <a:alpha val="100000"/>
                  </a:srgbClr>
                </a:solidFill>
                <a:latin typeface="默认字体"/>
                <a:ea typeface="默认字体"/>
                <a:cs typeface="+mn-cs"/>
              </a:rPr>
              <a:t>MySQL</a:t>
            </a:r>
            <a:r>
              <a:rPr lang="zh-CN" sz="1400" b="0">
                <a:solidFill>
                  <a:srgbClr val="000000">
                    <a:alpha val="100000"/>
                  </a:srgbClr>
                </a:solidFill>
                <a:latin typeface="默认字体"/>
                <a:ea typeface="默认字体"/>
                <a:cs typeface="+mn-cs"/>
              </a:rPr>
              <a:t>并使用</a:t>
            </a:r>
            <a:r>
              <a:rPr lang="en-US" sz="1400" b="0">
                <a:solidFill>
                  <a:srgbClr val="000000">
                    <a:alpha val="100000"/>
                  </a:srgbClr>
                </a:solidFill>
                <a:latin typeface="默认字体"/>
                <a:ea typeface="默认字体"/>
                <a:cs typeface="+mn-cs"/>
              </a:rPr>
              <a:t>pymysql</a:t>
            </a:r>
            <a:r>
              <a:rPr lang="zh-CN" sz="1400" b="0">
                <a:solidFill>
                  <a:srgbClr val="000000">
                    <a:alpha val="100000"/>
                  </a:srgbClr>
                </a:solidFill>
                <a:latin typeface="默认字体"/>
                <a:ea typeface="默认字体"/>
                <a:cs typeface="+mn-cs"/>
              </a:rPr>
              <a:t>进行连接。其中，</a:t>
            </a:r>
            <a:r>
              <a:rPr lang="en-US" sz="1400" b="0">
                <a:solidFill>
                  <a:srgbClr val="000000">
                    <a:alpha val="100000"/>
                  </a:srgbClr>
                </a:solidFill>
                <a:latin typeface="默认字体"/>
                <a:ea typeface="默认字体"/>
                <a:cs typeface="+mn-cs"/>
              </a:rPr>
              <a:t>FastAPI</a:t>
            </a:r>
            <a:r>
              <a:rPr lang="zh-CN" sz="1400" b="0">
                <a:solidFill>
                  <a:srgbClr val="000000">
                    <a:alpha val="100000"/>
                  </a:srgbClr>
                </a:solidFill>
                <a:latin typeface="默认字体"/>
                <a:ea typeface="默认字体"/>
                <a:cs typeface="+mn-cs"/>
              </a:rPr>
              <a:t>会自动完成</a:t>
            </a:r>
            <a:r>
              <a:rPr lang="en-US" sz="1400" b="0">
                <a:solidFill>
                  <a:srgbClr val="000000">
                    <a:alpha val="100000"/>
                  </a:srgbClr>
                </a:solidFill>
                <a:latin typeface="默认字体"/>
                <a:ea typeface="默认字体"/>
                <a:cs typeface="+mn-cs"/>
              </a:rPr>
              <a:t>OR Mapping</a:t>
            </a:r>
            <a:r>
              <a:rPr lang="zh-CN" sz="1400" b="0">
                <a:solidFill>
                  <a:srgbClr val="000000">
                    <a:alpha val="100000"/>
                  </a:srgbClr>
                </a:solidFill>
                <a:latin typeface="默认字体"/>
                <a:ea typeface="默认字体"/>
                <a:cs typeface="+mn-cs"/>
              </a:rPr>
              <a:t>的工作，无需显式的书写</a:t>
            </a:r>
            <a:r>
              <a:rPr lang="en-US" sz="1400" b="0">
                <a:solidFill>
                  <a:srgbClr val="000000">
                    <a:alpha val="100000"/>
                  </a:srgbClr>
                </a:solidFill>
                <a:latin typeface="默认字体"/>
                <a:ea typeface="默认字体"/>
                <a:cs typeface="+mn-cs"/>
              </a:rPr>
              <a:t>SQL</a:t>
            </a:r>
            <a:r>
              <a:rPr lang="zh-CN" sz="1400" b="0">
                <a:solidFill>
                  <a:srgbClr val="000000">
                    <a:alpha val="100000"/>
                  </a:srgbClr>
                </a:solidFill>
                <a:latin typeface="默认字体"/>
                <a:ea typeface="默认字体"/>
                <a:cs typeface="+mn-cs"/>
              </a:rPr>
              <a:t>语句。</a:t>
            </a:r>
            <a:endParaRPr/>
          </a:p>
          <a:p>
            <a:pPr marL="0" indent="0" algn="just" defTabSz="914400">
              <a:lnSpc>
                <a:spcPct val="150000"/>
              </a:lnSpc>
              <a:spcBef>
                <a:spcPts val="0"/>
              </a:spcBef>
              <a:spcAft>
                <a:spcPts val="0"/>
              </a:spcAft>
              <a:buFont typeface="Arial" panose="020B0604020202020204" pitchFamily="34" charset="0"/>
            </a:pPr>
            <a:r>
              <a:rPr lang="zh-CN" sz="1400" b="0">
                <a:solidFill>
                  <a:srgbClr val="000000">
                    <a:alpha val="100000"/>
                  </a:srgbClr>
                </a:solidFill>
                <a:latin typeface="默认字体"/>
                <a:ea typeface="默认字体"/>
                <a:cs typeface="+mn-cs"/>
              </a:rPr>
              <a:t>为了达到设计目的，我们主要设置了以下的实体：</a:t>
            </a:r>
            <a:endParaRPr/>
          </a:p>
          <a:p>
            <a:pPr marL="0" indent="0" algn="just" defTabSz="914400">
              <a:lnSpc>
                <a:spcPct val="150000"/>
              </a:lnSpc>
              <a:spcBef>
                <a:spcPts val="0"/>
              </a:spcBef>
              <a:spcAft>
                <a:spcPts val="0"/>
              </a:spcAft>
              <a:buFont typeface="Arial" panose="020B0604020202020204" pitchFamily="34" charset="0"/>
            </a:pPr>
            <a:endParaRPr lang="en-US" sz="1400" b="0">
              <a:solidFill>
                <a:srgbClr val="000000">
                  <a:alpha val="100000"/>
                </a:srgbClr>
              </a:solidFill>
              <a:latin typeface="默认字体"/>
              <a:ea typeface="默认字体"/>
              <a:cs typeface="+mn-cs"/>
            </a:endParaRPr>
          </a:p>
        </p:txBody>
      </p:sp>
      <p:sp>
        <p:nvSpPr>
          <p:cNvPr id="309" name="直接连接符 50"/>
          <p:cNvSpPr>
            <a:spLocks noChangeShapeType="1"/>
          </p:cNvSpPr>
          <p:nvPr/>
        </p:nvSpPr>
        <p:spPr bwMode="auto">
          <a:xfrm>
            <a:off x="1689765" y="776645"/>
            <a:ext cx="6914800" cy="42875"/>
          </a:xfrm>
          <a:prstGeom prst="line">
            <a:avLst/>
          </a:prstGeom>
          <a:noFill/>
          <a:ln w="15875" cmpd="sng">
            <a:solidFill>
              <a:srgbClr val="7F7F7F"/>
            </a:solidFill>
            <a:bevel/>
          </a:ln>
        </p:spPr>
        <p:txBody>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310" name="TextBox 297"/>
          <p:cNvSpPr>
            <a:spLocks noChangeArrowheads="1"/>
          </p:cNvSpPr>
          <p:nvPr/>
        </p:nvSpPr>
        <p:spPr bwMode="auto">
          <a:xfrm>
            <a:off x="1604924" y="312200"/>
            <a:ext cx="1447800" cy="393700"/>
          </a:xfrm>
          <a:prstGeom prst="rect">
            <a:avLst/>
          </a:prstGeom>
          <a:noFill/>
          <a:ln>
            <a:noFill/>
          </a:ln>
        </p:spPr>
        <p:txBody>
          <a:bodyPr wrap="none">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a:buFont typeface="Arial" panose="020B0604020202020204" pitchFamily="34" charset="0"/>
            </a:pPr>
            <a:r>
              <a:rPr lang="zh-CN" sz="2000" b="1">
                <a:solidFill>
                  <a:schemeClr val="tx1">
                    <a:lumMod val="75000"/>
                    <a:lumOff val="25000"/>
                    <a:alpha val="100000"/>
                  </a:schemeClr>
                </a:solidFill>
                <a:latin typeface="微软雅黑"/>
                <a:ea typeface="微软雅黑"/>
                <a:cs typeface="+mn-cs"/>
                <a:sym typeface="字魂59号-创粗黑"/>
              </a:rPr>
              <a:t>数据库设计</a:t>
            </a:r>
            <a:endParaRPr/>
          </a:p>
        </p:txBody>
      </p:sp>
      <p:pic>
        <p:nvPicPr>
          <p:cNvPr id="311" name="图片 64"/>
          <p:cNvPicPr>
            <a:picLocks noChangeAspect="1"/>
          </p:cNvPicPr>
          <p:nvPr/>
        </p:nvPicPr>
        <p:blipFill>
          <a:blip r:embed="rId3"/>
          <a:stretch>
            <a:fillRect/>
          </a:stretch>
        </p:blipFill>
        <p:spPr>
          <a:xfrm>
            <a:off x="0" y="-105932"/>
            <a:ext cx="1736899" cy="1720019"/>
          </a:xfrm>
          <a:prstGeom prst="rect">
            <a:avLst/>
          </a:prstGeom>
        </p:spPr>
      </p:pic>
      <p:sp>
        <p:nvSpPr>
          <p:cNvPr id="312" name="矩形 49"/>
          <p:cNvSpPr>
            <a:spLocks noChangeArrowheads="1"/>
          </p:cNvSpPr>
          <p:nvPr/>
        </p:nvSpPr>
        <p:spPr bwMode="auto">
          <a:xfrm>
            <a:off x="1568765" y="1888110"/>
            <a:ext cx="7042150" cy="3683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lvl="0" indent="0" algn="just" defTabSz="914400">
              <a:lnSpc>
                <a:spcPct val="130000"/>
              </a:lnSpc>
              <a:spcBef>
                <a:spcPts val="0"/>
              </a:spcBef>
              <a:spcAft>
                <a:spcPts val="0"/>
              </a:spcAft>
              <a:buFont typeface="Arial" panose="020B0604020202020204" pitchFamily="34" charset="0"/>
              <a:defRPr sz="1800">
                <a:solidFill>
                  <a:schemeClr val="tx1">
                    <a:alpha val="100000"/>
                  </a:schemeClr>
                </a:solidFill>
                <a:latin typeface="Calibri"/>
                <a:ea typeface="宋体"/>
                <a:cs typeface="+mn-cs"/>
              </a:defRPr>
            </a:pPr>
            <a:endParaRPr lang="zh-CN" sz="1400" b="0">
              <a:solidFill>
                <a:srgbClr val="000000">
                  <a:alpha val="100000"/>
                </a:srgbClr>
              </a:solidFill>
              <a:latin typeface="默认字体"/>
              <a:ea typeface="默认字体"/>
              <a:cs typeface="+mn-cs"/>
            </a:endParaRPr>
          </a:p>
        </p:txBody>
      </p:sp>
      <p:pic>
        <p:nvPicPr>
          <p:cNvPr id="313" name="Picture 312"/>
          <p:cNvPicPr>
            <a:picLocks noChangeAspect="1"/>
          </p:cNvPicPr>
          <p:nvPr/>
        </p:nvPicPr>
        <p:blipFill>
          <a:blip r:embed="rId4"/>
          <a:stretch>
            <a:fillRect/>
          </a:stretch>
        </p:blipFill>
        <p:spPr>
          <a:xfrm>
            <a:off x="2201824" y="1888110"/>
            <a:ext cx="4301122" cy="316001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withEffect">
                                  <p:childTnLst>
                                    <p:set>
                                      <p:cBhvr>
                                        <p:cTn id="6" dur="1" fill="hold">
                                          <p:stCondLst>
                                            <p:cond delay="0"/>
                                          </p:stCondLst>
                                        </p:cTn>
                                        <p:tgtEl>
                                          <p:spTgt spid="310"/>
                                        </p:tgtEl>
                                        <p:attrNameLst>
                                          <p:attrName>style.visibility</p:attrName>
                                        </p:attrNameLst>
                                      </p:cBhvr>
                                      <p:to>
                                        <p:strVal val="visible"/>
                                      </p:to>
                                    </p:set>
                                    <p:animEffect transition="in" filter="barn(inVertical)">
                                      <p:cBhvr>
                                        <p:cTn id="7" dur="500"/>
                                        <p:tgtEl>
                                          <p:spTgt spid="310"/>
                                        </p:tgtEl>
                                      </p:cBhvr>
                                    </p:animEffect>
                                  </p:childTnLst>
                                </p:cTn>
                              </p:par>
                            </p:childTnLst>
                          </p:cTn>
                        </p:par>
                        <p:par>
                          <p:cTn id="8" fill="hold">
                            <p:stCondLst>
                              <p:cond delay="0"/>
                            </p:stCondLst>
                            <p:childTnLst>
                              <p:par>
                                <p:cTn id="9" presetID="16" presetClass="entr" presetSubtype="21" fill="hold" nodeType="afterEffect">
                                  <p:childTnLst>
                                    <p:set>
                                      <p:cBhvr>
                                        <p:cTn id="10" dur="1" fill="hold">
                                          <p:stCondLst>
                                            <p:cond delay="0"/>
                                          </p:stCondLst>
                                        </p:cTn>
                                        <p:tgtEl>
                                          <p:spTgt spid="309"/>
                                        </p:tgtEl>
                                        <p:attrNameLst>
                                          <p:attrName>style.visibility</p:attrName>
                                        </p:attrNameLst>
                                      </p:cBhvr>
                                      <p:to>
                                        <p:strVal val="visible"/>
                                      </p:to>
                                    </p:set>
                                    <p:animEffect transition="in" filter="barn(inVertical)">
                                      <p:cBhvr>
                                        <p:cTn id="11" dur="500"/>
                                        <p:tgtEl>
                                          <p:spTgt spid="309"/>
                                        </p:tgtEl>
                                      </p:cBhvr>
                                    </p:animEffect>
                                  </p:childTnLst>
                                </p:cTn>
                              </p:par>
                            </p:childTnLst>
                          </p:cTn>
                        </p:par>
                        <p:par>
                          <p:cTn id="12" fill="hold">
                            <p:stCondLst>
                              <p:cond delay="500"/>
                            </p:stCondLst>
                            <p:childTnLst>
                              <p:par>
                                <p:cTn id="13" presetID="22" presetClass="entr" presetSubtype="1" fill="hold" nodeType="afterEffect">
                                  <p:childTnLst>
                                    <p:set>
                                      <p:cBhvr>
                                        <p:cTn id="14" dur="1" fill="hold">
                                          <p:stCondLst>
                                            <p:cond delay="0"/>
                                          </p:stCondLst>
                                        </p:cTn>
                                        <p:tgtEl>
                                          <p:spTgt spid="308"/>
                                        </p:tgtEl>
                                        <p:attrNameLst>
                                          <p:attrName>style.visibility</p:attrName>
                                        </p:attrNameLst>
                                      </p:cBhvr>
                                      <p:to>
                                        <p:strVal val="visible"/>
                                      </p:to>
                                    </p:set>
                                    <p:animEffect transition="in" filter="wipe(up)">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313"/>
                                        </p:tgtEl>
                                        <p:attrNameLst>
                                          <p:attrName>style.visibility</p:attrName>
                                        </p:attrNameLst>
                                      </p:cBhvr>
                                      <p:to>
                                        <p:strVal val="visible"/>
                                      </p:to>
                                    </p:set>
                                    <p:anim calcmode="lin" valueType="num">
                                      <p:cBhvr additive="base">
                                        <p:cTn id="20" dur="500"/>
                                        <p:tgtEl>
                                          <p:spTgt spid="313"/>
                                        </p:tgtEl>
                                        <p:attrNameLst>
                                          <p:attrName>ppt_y</p:attrName>
                                        </p:attrNameLst>
                                      </p:cBhvr>
                                      <p:tavLst>
                                        <p:tav tm="0">
                                          <p:val>
                                            <p:strVal val="#ppt_y+#ppt_h*1.125000"/>
                                          </p:val>
                                        </p:tav>
                                        <p:tav tm="100000">
                                          <p:val>
                                            <p:strVal val="#ppt_y"/>
                                          </p:val>
                                        </p:tav>
                                      </p:tavLst>
                                    </p:anim>
                                    <p:animEffect transition="in" filter="wipe(up)">
                                      <p:cBhvr>
                                        <p:cTn id="21" dur="500"/>
                                        <p:tgtEl>
                                          <p:spTgt spid="313"/>
                                        </p:tgtEl>
                                      </p:cBhvr>
                                    </p:animEffec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矩形 49"/>
          <p:cNvSpPr>
            <a:spLocks noChangeArrowheads="1"/>
          </p:cNvSpPr>
          <p:nvPr/>
        </p:nvSpPr>
        <p:spPr bwMode="auto">
          <a:xfrm>
            <a:off x="1562415" y="890265"/>
            <a:ext cx="7061200" cy="41275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indent="0" algn="just" defTabSz="914400">
              <a:lnSpc>
                <a:spcPct val="150000"/>
              </a:lnSpc>
              <a:spcBef>
                <a:spcPts val="0"/>
              </a:spcBef>
              <a:spcAft>
                <a:spcPts val="0"/>
              </a:spcAft>
              <a:buFont typeface="Arial" panose="020B0604020202020204" pitchFamily="34" charset="0"/>
            </a:pPr>
            <a:r>
              <a:rPr lang="zh-CN" sz="1400">
                <a:solidFill>
                  <a:srgbClr val="000000">
                    <a:alpha val="100000"/>
                  </a:srgbClr>
                </a:solidFill>
                <a:latin typeface="默认字体"/>
                <a:ea typeface="默认字体"/>
                <a:cs typeface="+mn-cs"/>
              </a:rPr>
              <a:t>数据库中主要功能部分的实体设计如下：</a:t>
            </a:r>
            <a:endParaRPr/>
          </a:p>
        </p:txBody>
      </p:sp>
      <p:sp>
        <p:nvSpPr>
          <p:cNvPr id="316" name="直接连接符 50"/>
          <p:cNvSpPr>
            <a:spLocks noChangeShapeType="1"/>
          </p:cNvSpPr>
          <p:nvPr/>
        </p:nvSpPr>
        <p:spPr bwMode="auto">
          <a:xfrm>
            <a:off x="1689765" y="776645"/>
            <a:ext cx="6914800" cy="42875"/>
          </a:xfrm>
          <a:prstGeom prst="line">
            <a:avLst/>
          </a:prstGeom>
          <a:noFill/>
          <a:ln w="15875" cmpd="sng">
            <a:solidFill>
              <a:srgbClr val="7F7F7F"/>
            </a:solidFill>
            <a:bevel/>
          </a:ln>
        </p:spPr>
        <p:txBody>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317" name="TextBox 297"/>
          <p:cNvSpPr>
            <a:spLocks noChangeArrowheads="1"/>
          </p:cNvSpPr>
          <p:nvPr/>
        </p:nvSpPr>
        <p:spPr bwMode="auto">
          <a:xfrm>
            <a:off x="1604924" y="312200"/>
            <a:ext cx="1447800" cy="393700"/>
          </a:xfrm>
          <a:prstGeom prst="rect">
            <a:avLst/>
          </a:prstGeom>
          <a:noFill/>
          <a:ln>
            <a:noFill/>
          </a:ln>
        </p:spPr>
        <p:txBody>
          <a:bodyPr wrap="none">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a:buFont typeface="Arial" panose="020B0604020202020204" pitchFamily="34" charset="0"/>
            </a:pPr>
            <a:r>
              <a:rPr lang="zh-CN" sz="2000" b="1">
                <a:solidFill>
                  <a:schemeClr val="tx1">
                    <a:lumMod val="75000"/>
                    <a:lumOff val="25000"/>
                    <a:alpha val="100000"/>
                  </a:schemeClr>
                </a:solidFill>
                <a:latin typeface="微软雅黑"/>
                <a:ea typeface="微软雅黑"/>
                <a:cs typeface="+mn-cs"/>
                <a:sym typeface="字魂59号-创粗黑"/>
              </a:rPr>
              <a:t>数据库设计</a:t>
            </a:r>
            <a:endParaRPr/>
          </a:p>
        </p:txBody>
      </p:sp>
      <p:pic>
        <p:nvPicPr>
          <p:cNvPr id="318" name="图片 64"/>
          <p:cNvPicPr>
            <a:picLocks noChangeAspect="1"/>
          </p:cNvPicPr>
          <p:nvPr/>
        </p:nvPicPr>
        <p:blipFill>
          <a:blip r:embed="rId2"/>
          <a:stretch>
            <a:fillRect/>
          </a:stretch>
        </p:blipFill>
        <p:spPr>
          <a:xfrm>
            <a:off x="0" y="-105932"/>
            <a:ext cx="1736899" cy="1720019"/>
          </a:xfrm>
          <a:prstGeom prst="rect">
            <a:avLst/>
          </a:prstGeom>
        </p:spPr>
      </p:pic>
      <p:sp>
        <p:nvSpPr>
          <p:cNvPr id="319" name="矩形 49"/>
          <p:cNvSpPr>
            <a:spLocks noChangeArrowheads="1"/>
          </p:cNvSpPr>
          <p:nvPr/>
        </p:nvSpPr>
        <p:spPr bwMode="auto">
          <a:xfrm>
            <a:off x="1568765" y="1888110"/>
            <a:ext cx="7042150" cy="3683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lvl="0" indent="0" algn="just" defTabSz="914400">
              <a:lnSpc>
                <a:spcPct val="130000"/>
              </a:lnSpc>
              <a:spcBef>
                <a:spcPts val="0"/>
              </a:spcBef>
              <a:spcAft>
                <a:spcPts val="0"/>
              </a:spcAft>
              <a:buFont typeface="Arial" panose="020B0604020202020204" pitchFamily="34" charset="0"/>
              <a:defRPr sz="1800">
                <a:solidFill>
                  <a:schemeClr val="tx1">
                    <a:alpha val="100000"/>
                  </a:schemeClr>
                </a:solidFill>
                <a:latin typeface="Calibri"/>
                <a:ea typeface="宋体"/>
                <a:cs typeface="+mn-cs"/>
              </a:defRPr>
            </a:pPr>
            <a:endParaRPr lang="zh-CN" sz="1400" b="0">
              <a:solidFill>
                <a:srgbClr val="000000">
                  <a:alpha val="100000"/>
                </a:srgbClr>
              </a:solidFill>
              <a:latin typeface="默认字体"/>
              <a:ea typeface="默认字体"/>
              <a:cs typeface="+mn-cs"/>
            </a:endParaRPr>
          </a:p>
        </p:txBody>
      </p:sp>
      <p:pic>
        <p:nvPicPr>
          <p:cNvPr id="320" name="Picture 319"/>
          <p:cNvPicPr>
            <a:picLocks noChangeAspect="1"/>
          </p:cNvPicPr>
          <p:nvPr/>
        </p:nvPicPr>
        <p:blipFill>
          <a:blip r:embed="rId3"/>
          <a:stretch>
            <a:fillRect/>
          </a:stretch>
        </p:blipFill>
        <p:spPr>
          <a:xfrm>
            <a:off x="0" y="1487380"/>
            <a:ext cx="4534046" cy="2888678"/>
          </a:xfrm>
          <a:prstGeom prst="rect">
            <a:avLst/>
          </a:prstGeom>
        </p:spPr>
      </p:pic>
      <p:pic>
        <p:nvPicPr>
          <p:cNvPr id="321" name="Picture 320"/>
          <p:cNvPicPr>
            <a:picLocks noChangeAspect="1"/>
          </p:cNvPicPr>
          <p:nvPr/>
        </p:nvPicPr>
        <p:blipFill>
          <a:blip r:embed="rId4"/>
          <a:stretch>
            <a:fillRect/>
          </a:stretch>
        </p:blipFill>
        <p:spPr>
          <a:xfrm>
            <a:off x="4572000" y="1487380"/>
            <a:ext cx="4447633" cy="3072828"/>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withEffect">
                                  <p:childTnLst>
                                    <p:set>
                                      <p:cBhvr>
                                        <p:cTn id="6" dur="1" fill="hold">
                                          <p:stCondLst>
                                            <p:cond delay="0"/>
                                          </p:stCondLst>
                                        </p:cTn>
                                        <p:tgtEl>
                                          <p:spTgt spid="317"/>
                                        </p:tgtEl>
                                        <p:attrNameLst>
                                          <p:attrName>style.visibility</p:attrName>
                                        </p:attrNameLst>
                                      </p:cBhvr>
                                      <p:to>
                                        <p:strVal val="visible"/>
                                      </p:to>
                                    </p:set>
                                    <p:animEffect transition="in" filter="barn(inVertical)">
                                      <p:cBhvr>
                                        <p:cTn id="7" dur="500"/>
                                        <p:tgtEl>
                                          <p:spTgt spid="317"/>
                                        </p:tgtEl>
                                      </p:cBhvr>
                                    </p:animEffect>
                                  </p:childTnLst>
                                </p:cTn>
                              </p:par>
                            </p:childTnLst>
                          </p:cTn>
                        </p:par>
                        <p:par>
                          <p:cTn id="8" fill="hold">
                            <p:stCondLst>
                              <p:cond delay="0"/>
                            </p:stCondLst>
                            <p:childTnLst>
                              <p:par>
                                <p:cTn id="9" presetID="16" presetClass="entr" presetSubtype="21" fill="hold" nodeType="afterEffect">
                                  <p:childTnLst>
                                    <p:set>
                                      <p:cBhvr>
                                        <p:cTn id="10" dur="1" fill="hold">
                                          <p:stCondLst>
                                            <p:cond delay="0"/>
                                          </p:stCondLst>
                                        </p:cTn>
                                        <p:tgtEl>
                                          <p:spTgt spid="316"/>
                                        </p:tgtEl>
                                        <p:attrNameLst>
                                          <p:attrName>style.visibility</p:attrName>
                                        </p:attrNameLst>
                                      </p:cBhvr>
                                      <p:to>
                                        <p:strVal val="visible"/>
                                      </p:to>
                                    </p:set>
                                    <p:animEffect transition="in" filter="barn(inVertical)">
                                      <p:cBhvr>
                                        <p:cTn id="11" dur="500"/>
                                        <p:tgtEl>
                                          <p:spTgt spid="316"/>
                                        </p:tgtEl>
                                      </p:cBhvr>
                                    </p:animEffect>
                                  </p:childTnLst>
                                </p:cTn>
                              </p:par>
                            </p:childTnLst>
                          </p:cTn>
                        </p:par>
                        <p:par>
                          <p:cTn id="12" fill="hold">
                            <p:stCondLst>
                              <p:cond delay="500"/>
                            </p:stCondLst>
                            <p:childTnLst>
                              <p:par>
                                <p:cTn id="13" presetID="22" presetClass="entr" presetSubtype="1" fill="hold" nodeType="afterEffect">
                                  <p:childTnLst>
                                    <p:set>
                                      <p:cBhvr>
                                        <p:cTn id="14" dur="1" fill="hold">
                                          <p:stCondLst>
                                            <p:cond delay="0"/>
                                          </p:stCondLst>
                                        </p:cTn>
                                        <p:tgtEl>
                                          <p:spTgt spid="315"/>
                                        </p:tgtEl>
                                        <p:attrNameLst>
                                          <p:attrName>style.visibility</p:attrName>
                                        </p:attrNameLst>
                                      </p:cBhvr>
                                      <p:to>
                                        <p:strVal val="visible"/>
                                      </p:to>
                                    </p:set>
                                    <p:animEffect transition="in" filter="wipe(up)">
                                      <p:cBhvr>
                                        <p:cTn id="15" dur="500"/>
                                        <p:tgtEl>
                                          <p:spTgt spid="3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矩形 49"/>
          <p:cNvSpPr>
            <a:spLocks noChangeArrowheads="1"/>
          </p:cNvSpPr>
          <p:nvPr/>
        </p:nvSpPr>
        <p:spPr bwMode="auto">
          <a:xfrm>
            <a:off x="1562415" y="890265"/>
            <a:ext cx="7061200" cy="41275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indent="0" algn="just" defTabSz="914400">
              <a:lnSpc>
                <a:spcPct val="150000"/>
              </a:lnSpc>
              <a:spcBef>
                <a:spcPts val="0"/>
              </a:spcBef>
              <a:spcAft>
                <a:spcPts val="0"/>
              </a:spcAft>
              <a:buFont typeface="Arial" panose="020B0604020202020204" pitchFamily="34" charset="0"/>
            </a:pPr>
            <a:r>
              <a:rPr lang="zh-CN" sz="1400">
                <a:solidFill>
                  <a:srgbClr val="000000">
                    <a:alpha val="100000"/>
                  </a:srgbClr>
                </a:solidFill>
                <a:latin typeface="默认字体"/>
                <a:ea typeface="默认字体"/>
                <a:cs typeface="+mn-cs"/>
              </a:rPr>
              <a:t>数据库中主要功能部分的实体设计如下：</a:t>
            </a:r>
            <a:endParaRPr/>
          </a:p>
        </p:txBody>
      </p:sp>
      <p:sp>
        <p:nvSpPr>
          <p:cNvPr id="324" name="直接连接符 50"/>
          <p:cNvSpPr>
            <a:spLocks noChangeShapeType="1"/>
          </p:cNvSpPr>
          <p:nvPr/>
        </p:nvSpPr>
        <p:spPr bwMode="auto">
          <a:xfrm>
            <a:off x="1689765" y="776645"/>
            <a:ext cx="6914800" cy="42875"/>
          </a:xfrm>
          <a:prstGeom prst="line">
            <a:avLst/>
          </a:prstGeom>
          <a:noFill/>
          <a:ln w="15875" cmpd="sng">
            <a:solidFill>
              <a:srgbClr val="7F7F7F"/>
            </a:solidFill>
            <a:bevel/>
          </a:ln>
        </p:spPr>
        <p:txBody>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325" name="TextBox 297"/>
          <p:cNvSpPr>
            <a:spLocks noChangeArrowheads="1"/>
          </p:cNvSpPr>
          <p:nvPr/>
        </p:nvSpPr>
        <p:spPr bwMode="auto">
          <a:xfrm>
            <a:off x="1604924" y="312200"/>
            <a:ext cx="1447800" cy="393700"/>
          </a:xfrm>
          <a:prstGeom prst="rect">
            <a:avLst/>
          </a:prstGeom>
          <a:noFill/>
          <a:ln>
            <a:noFill/>
          </a:ln>
        </p:spPr>
        <p:txBody>
          <a:bodyPr wrap="none">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a:buFont typeface="Arial" panose="020B0604020202020204" pitchFamily="34" charset="0"/>
            </a:pPr>
            <a:r>
              <a:rPr lang="zh-CN" sz="2000" b="1">
                <a:solidFill>
                  <a:schemeClr val="tx1">
                    <a:lumMod val="75000"/>
                    <a:lumOff val="25000"/>
                    <a:alpha val="100000"/>
                  </a:schemeClr>
                </a:solidFill>
                <a:latin typeface="微软雅黑"/>
                <a:ea typeface="微软雅黑"/>
                <a:cs typeface="+mn-cs"/>
                <a:sym typeface="字魂59号-创粗黑"/>
              </a:rPr>
              <a:t>数据库设计</a:t>
            </a:r>
            <a:endParaRPr/>
          </a:p>
        </p:txBody>
      </p:sp>
      <p:pic>
        <p:nvPicPr>
          <p:cNvPr id="326" name="图片 64"/>
          <p:cNvPicPr>
            <a:picLocks noChangeAspect="1"/>
          </p:cNvPicPr>
          <p:nvPr/>
        </p:nvPicPr>
        <p:blipFill>
          <a:blip r:embed="rId2"/>
          <a:stretch>
            <a:fillRect/>
          </a:stretch>
        </p:blipFill>
        <p:spPr>
          <a:xfrm>
            <a:off x="0" y="-105932"/>
            <a:ext cx="1736899" cy="1720019"/>
          </a:xfrm>
          <a:prstGeom prst="rect">
            <a:avLst/>
          </a:prstGeom>
        </p:spPr>
      </p:pic>
      <p:sp>
        <p:nvSpPr>
          <p:cNvPr id="327" name="矩形 49"/>
          <p:cNvSpPr>
            <a:spLocks noChangeArrowheads="1"/>
          </p:cNvSpPr>
          <p:nvPr/>
        </p:nvSpPr>
        <p:spPr bwMode="auto">
          <a:xfrm>
            <a:off x="1568765" y="1888110"/>
            <a:ext cx="7042150" cy="368300"/>
          </a:xfrm>
          <a:prstGeom prst="rect">
            <a:avLst/>
          </a:prstGeom>
          <a:noFill/>
          <a:ln>
            <a:noFill/>
          </a:ln>
        </p:spPr>
        <p:txBody>
          <a:bodyPr>
            <a:spAutoFit/>
          </a:bodyPr>
          <a:lstStyle>
            <a:defPPr>
              <a:defRPr lang="zh-CN"/>
            </a:defPPr>
            <a:lvl1pPr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1pPr>
            <a:lvl2pPr marL="4572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2pPr>
            <a:lvl3pPr marL="9144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3pPr>
            <a:lvl4pPr marL="13716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4pPr>
            <a:lvl5pPr marL="1828800" algn="l" rtl="0" eaLnBrk="0" fontAlgn="base" hangingPunct="0">
              <a:spcBef>
                <a:spcPct val="1"/>
              </a:spcBef>
              <a:spcAft>
                <a:spcPct val="1"/>
              </a:spcAft>
              <a:buFont typeface="Arial" panose="020B0604020202020204" pitchFamily="34" charset="0"/>
              <a:defRPr kern="1200">
                <a:solidFill>
                  <a:schemeClr val="tx1"/>
                </a:solidFill>
                <a:latin typeface="Calibri"/>
                <a:ea typeface="宋体" panose="02010600030101010101" pitchFamily="2" charset="-122"/>
                <a:cs typeface="+mn-cs"/>
              </a:defRPr>
            </a:lvl5pPr>
            <a:lvl6pPr marL="2286000" algn="l" defTabSz="914400" rtl="0" eaLnBrk="1" latinLnBrk="0" hangingPunct="1">
              <a:defRPr kern="1200">
                <a:solidFill>
                  <a:schemeClr val="tx1"/>
                </a:solidFill>
                <a:latin typeface="Calibri"/>
                <a:ea typeface="宋体" panose="02010600030101010101" pitchFamily="2" charset="-122"/>
                <a:cs typeface="+mn-cs"/>
              </a:defRPr>
            </a:lvl6pPr>
            <a:lvl7pPr marL="2743200" algn="l" defTabSz="914400" rtl="0" eaLnBrk="1" latinLnBrk="0" hangingPunct="1">
              <a:defRPr kern="1200">
                <a:solidFill>
                  <a:schemeClr val="tx1"/>
                </a:solidFill>
                <a:latin typeface="Calibri"/>
                <a:ea typeface="宋体" panose="02010600030101010101" pitchFamily="2" charset="-122"/>
                <a:cs typeface="+mn-cs"/>
              </a:defRPr>
            </a:lvl7pPr>
            <a:lvl8pPr marL="3200400" algn="l" defTabSz="914400" rtl="0" eaLnBrk="1" latinLnBrk="0" hangingPunct="1">
              <a:defRPr kern="1200">
                <a:solidFill>
                  <a:schemeClr val="tx1"/>
                </a:solidFill>
                <a:latin typeface="Calibri"/>
                <a:ea typeface="宋体" panose="02010600030101010101" pitchFamily="2" charset="-122"/>
                <a:cs typeface="+mn-cs"/>
              </a:defRPr>
            </a:lvl8pPr>
            <a:lvl9pPr marL="3657600" algn="l" defTabSz="914400" rtl="0" eaLnBrk="1" latinLnBrk="0" hangingPunct="1">
              <a:defRPr kern="1200">
                <a:solidFill>
                  <a:schemeClr val="tx1"/>
                </a:solidFill>
                <a:latin typeface="Calibri"/>
                <a:ea typeface="宋体" panose="02010600030101010101" pitchFamily="2" charset="-122"/>
                <a:cs typeface="+mn-cs"/>
              </a:defRPr>
            </a:lvl9pPr>
          </a:lstStyle>
          <a:p>
            <a:pPr marL="0" lvl="0" indent="0" algn="just" defTabSz="914400">
              <a:lnSpc>
                <a:spcPct val="130000"/>
              </a:lnSpc>
              <a:spcBef>
                <a:spcPts val="0"/>
              </a:spcBef>
              <a:spcAft>
                <a:spcPts val="0"/>
              </a:spcAft>
              <a:buFont typeface="Arial" panose="020B0604020202020204" pitchFamily="34" charset="0"/>
              <a:defRPr sz="1800">
                <a:solidFill>
                  <a:schemeClr val="tx1">
                    <a:alpha val="100000"/>
                  </a:schemeClr>
                </a:solidFill>
                <a:latin typeface="Calibri"/>
                <a:ea typeface="宋体"/>
                <a:cs typeface="+mn-cs"/>
              </a:defRPr>
            </a:pPr>
            <a:endParaRPr lang="zh-CN" sz="1400" b="0">
              <a:solidFill>
                <a:srgbClr val="000000">
                  <a:alpha val="100000"/>
                </a:srgbClr>
              </a:solidFill>
              <a:latin typeface="默认字体"/>
              <a:ea typeface="默认字体"/>
              <a:cs typeface="+mn-cs"/>
            </a:endParaRPr>
          </a:p>
        </p:txBody>
      </p:sp>
      <p:pic>
        <p:nvPicPr>
          <p:cNvPr id="328" name="Picture 327"/>
          <p:cNvPicPr>
            <a:picLocks noChangeAspect="1"/>
          </p:cNvPicPr>
          <p:nvPr/>
        </p:nvPicPr>
        <p:blipFill>
          <a:blip r:embed="rId3"/>
          <a:stretch>
            <a:fillRect/>
          </a:stretch>
        </p:blipFill>
        <p:spPr>
          <a:xfrm>
            <a:off x="0" y="1487380"/>
            <a:ext cx="5096857" cy="3116483"/>
          </a:xfrm>
          <a:prstGeom prst="rect">
            <a:avLst/>
          </a:prstGeom>
        </p:spPr>
      </p:pic>
      <p:pic>
        <p:nvPicPr>
          <p:cNvPr id="329" name="Picture 328"/>
          <p:cNvPicPr>
            <a:picLocks noChangeAspect="1"/>
          </p:cNvPicPr>
          <p:nvPr/>
        </p:nvPicPr>
        <p:blipFill>
          <a:blip r:embed="rId4"/>
          <a:stretch>
            <a:fillRect/>
          </a:stretch>
        </p:blipFill>
        <p:spPr>
          <a:xfrm>
            <a:off x="4572000" y="1487380"/>
            <a:ext cx="4425674" cy="3290673"/>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withEffect">
                                  <p:childTnLst>
                                    <p:set>
                                      <p:cBhvr>
                                        <p:cTn id="6" dur="1" fill="hold">
                                          <p:stCondLst>
                                            <p:cond delay="0"/>
                                          </p:stCondLst>
                                        </p:cTn>
                                        <p:tgtEl>
                                          <p:spTgt spid="325"/>
                                        </p:tgtEl>
                                        <p:attrNameLst>
                                          <p:attrName>style.visibility</p:attrName>
                                        </p:attrNameLst>
                                      </p:cBhvr>
                                      <p:to>
                                        <p:strVal val="visible"/>
                                      </p:to>
                                    </p:set>
                                    <p:animEffect transition="in" filter="barn(inVertical)">
                                      <p:cBhvr>
                                        <p:cTn id="7" dur="500"/>
                                        <p:tgtEl>
                                          <p:spTgt spid="325"/>
                                        </p:tgtEl>
                                      </p:cBhvr>
                                    </p:animEffect>
                                  </p:childTnLst>
                                </p:cTn>
                              </p:par>
                            </p:childTnLst>
                          </p:cTn>
                        </p:par>
                        <p:par>
                          <p:cTn id="8" fill="hold">
                            <p:stCondLst>
                              <p:cond delay="0"/>
                            </p:stCondLst>
                            <p:childTnLst>
                              <p:par>
                                <p:cTn id="9" presetID="16" presetClass="entr" presetSubtype="21" fill="hold" nodeType="afterEffect">
                                  <p:childTnLst>
                                    <p:set>
                                      <p:cBhvr>
                                        <p:cTn id="10" dur="1" fill="hold">
                                          <p:stCondLst>
                                            <p:cond delay="0"/>
                                          </p:stCondLst>
                                        </p:cTn>
                                        <p:tgtEl>
                                          <p:spTgt spid="324"/>
                                        </p:tgtEl>
                                        <p:attrNameLst>
                                          <p:attrName>style.visibility</p:attrName>
                                        </p:attrNameLst>
                                      </p:cBhvr>
                                      <p:to>
                                        <p:strVal val="visible"/>
                                      </p:to>
                                    </p:set>
                                    <p:animEffect transition="in" filter="barn(inVertical)">
                                      <p:cBhvr>
                                        <p:cTn id="11" dur="500"/>
                                        <p:tgtEl>
                                          <p:spTgt spid="324"/>
                                        </p:tgtEl>
                                      </p:cBhvr>
                                    </p:animEffect>
                                  </p:childTnLst>
                                </p:cTn>
                              </p:par>
                            </p:childTnLst>
                          </p:cTn>
                        </p:par>
                        <p:par>
                          <p:cTn id="12" fill="hold">
                            <p:stCondLst>
                              <p:cond delay="500"/>
                            </p:stCondLst>
                            <p:childTnLst>
                              <p:par>
                                <p:cTn id="13" presetID="22" presetClass="entr" presetSubtype="1" fill="hold" nodeType="afterEffect">
                                  <p:childTnLst>
                                    <p:set>
                                      <p:cBhvr>
                                        <p:cTn id="14" dur="1" fill="hold">
                                          <p:stCondLst>
                                            <p:cond delay="0"/>
                                          </p:stCondLst>
                                        </p:cTn>
                                        <p:tgtEl>
                                          <p:spTgt spid="323"/>
                                        </p:tgtEl>
                                        <p:attrNameLst>
                                          <p:attrName>style.visibility</p:attrName>
                                        </p:attrNameLst>
                                      </p:cBhvr>
                                      <p:to>
                                        <p:strVal val="visible"/>
                                      </p:to>
                                    </p:set>
                                    <p:animEffect transition="in" filter="wipe(up)">
                                      <p:cBhvr>
                                        <p:cTn id="15" dur="500"/>
                                        <p:tgtEl>
                                          <p:spTgt spid="3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5"/>
          <p:cNvPicPr>
            <a:picLocks noChangeAspect="1"/>
          </p:cNvPicPr>
          <p:nvPr/>
        </p:nvPicPr>
        <p:blipFill>
          <a:blip r:embed="rId3"/>
          <a:stretch>
            <a:fillRect/>
          </a:stretch>
        </p:blipFill>
        <p:spPr>
          <a:xfrm>
            <a:off x="0" y="-9292"/>
            <a:ext cx="9144000" cy="1861756"/>
          </a:xfrm>
          <a:prstGeom prst="rect">
            <a:avLst/>
          </a:prstGeom>
        </p:spPr>
      </p:pic>
      <p:sp>
        <p:nvSpPr>
          <p:cNvPr id="3" name="TextBox 9"/>
          <p:cNvSpPr txBox="1"/>
          <p:nvPr/>
        </p:nvSpPr>
        <p:spPr>
          <a:xfrm>
            <a:off x="5062765" y="2895379"/>
            <a:ext cx="3219450" cy="812800"/>
          </a:xfrm>
          <a:prstGeom prst="rect">
            <a:avLst/>
          </a:prstGeom>
          <a:noFill/>
        </p:spPr>
        <p:txBody>
          <a:bodyPr wrap="square" rtlCol="0">
            <a:spAutoFit/>
          </a:bodyPr>
          <a:lstStyle/>
          <a:p>
            <a:pPr>
              <a:lnSpc>
                <a:spcPct val="125000"/>
              </a:lnSpc>
            </a:pPr>
            <a:r>
              <a:rPr lang="zh-CN" sz="2400" b="1" dirty="0">
                <a:solidFill>
                  <a:schemeClr val="tx1">
                    <a:lumMod val="65000"/>
                    <a:lumOff val="35000"/>
                    <a:alpha val="100000"/>
                  </a:schemeClr>
                </a:solidFill>
                <a:latin typeface="微软雅黑"/>
                <a:ea typeface="微软雅黑"/>
                <a:cs typeface="+mn-cs"/>
                <a:sym typeface="字魂59号-创粗黑"/>
              </a:rPr>
              <a:t>功能特点及展示</a:t>
            </a:r>
            <a:endParaRPr dirty="0"/>
          </a:p>
          <a:p>
            <a:pPr>
              <a:lnSpc>
                <a:spcPct val="125000"/>
              </a:lnSpc>
            </a:pPr>
            <a:r>
              <a:rPr lang="en-US" sz="1400" dirty="0">
                <a:solidFill>
                  <a:srgbClr val="000000">
                    <a:alpha val="100000"/>
                  </a:srgbClr>
                </a:solidFill>
                <a:latin typeface="PingFang SC"/>
                <a:ea typeface="PingFang SC"/>
                <a:cs typeface="+mn-cs"/>
              </a:rPr>
              <a:t>Functional</a:t>
            </a:r>
            <a:r>
              <a:rPr lang="zh-CN" altLang="en-US" sz="1400" dirty="0">
                <a:solidFill>
                  <a:srgbClr val="000000">
                    <a:alpha val="100000"/>
                  </a:srgbClr>
                </a:solidFill>
                <a:latin typeface="PingFang SC"/>
                <a:ea typeface="PingFang SC"/>
                <a:cs typeface="+mn-cs"/>
              </a:rPr>
              <a:t> </a:t>
            </a:r>
            <a:r>
              <a:rPr lang="en-US" sz="1400" dirty="0">
                <a:solidFill>
                  <a:srgbClr val="000000">
                    <a:alpha val="100000"/>
                  </a:srgbClr>
                </a:solidFill>
                <a:latin typeface="PingFang SC"/>
                <a:ea typeface="PingFang SC"/>
                <a:cs typeface="+mn-cs"/>
              </a:rPr>
              <a:t>Features</a:t>
            </a:r>
            <a:endParaRPr dirty="0"/>
          </a:p>
        </p:txBody>
      </p:sp>
      <p:sp>
        <p:nvSpPr>
          <p:cNvPr id="4" name="Rectangle 39"/>
          <p:cNvSpPr>
            <a:spLocks noChangeArrowheads="1"/>
          </p:cNvSpPr>
          <p:nvPr/>
        </p:nvSpPr>
        <p:spPr bwMode="auto">
          <a:xfrm>
            <a:off x="5178327" y="2438106"/>
            <a:ext cx="1060450" cy="304800"/>
          </a:xfrm>
          <a:prstGeom prst="rect">
            <a:avLst/>
          </a:prstGeom>
          <a:noFill/>
          <a:ln>
            <a:noFill/>
          </a:ln>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1"/>
              </a:spcBef>
              <a:spcAft>
                <a:spcPct val="1"/>
              </a:spcAft>
              <a:defRPr>
                <a:solidFill>
                  <a:schemeClr val="tx1"/>
                </a:solidFill>
                <a:latin typeface="Arial" panose="020B0604020202020204" pitchFamily="34" charset="0"/>
                <a:ea typeface="宋体" panose="02010600030101010101" pitchFamily="2" charset="-122"/>
              </a:defRPr>
            </a:lvl9pPr>
          </a:lstStyle>
          <a:p>
            <a:pPr algn="ctr"/>
            <a:r>
              <a:rPr lang="en-US" sz="2000">
                <a:solidFill>
                  <a:srgbClr val="DEB9BF">
                    <a:alpha val="100000"/>
                  </a:srgbClr>
                </a:solidFill>
                <a:latin typeface="微软雅黑"/>
                <a:ea typeface="微软雅黑"/>
                <a:cs typeface="+mn-cs"/>
                <a:sym typeface="字魂59号-创粗黑"/>
              </a:rPr>
              <a:t>PART</a:t>
            </a:r>
            <a:r>
              <a:rPr lang="zh-CN" sz="2000">
                <a:solidFill>
                  <a:srgbClr val="DEB9BF">
                    <a:alpha val="100000"/>
                  </a:srgbClr>
                </a:solidFill>
                <a:latin typeface="微软雅黑"/>
                <a:ea typeface="微软雅黑"/>
                <a:cs typeface="+mn-cs"/>
                <a:sym typeface="字魂59号-创粗黑"/>
              </a:rPr>
              <a:t> </a:t>
            </a:r>
            <a:r>
              <a:rPr lang="en-US" sz="2000">
                <a:solidFill>
                  <a:srgbClr val="DEB9BF">
                    <a:alpha val="100000"/>
                  </a:srgbClr>
                </a:solidFill>
                <a:latin typeface="微软雅黑"/>
                <a:ea typeface="微软雅黑"/>
                <a:cs typeface="+mn-cs"/>
                <a:sym typeface="字魂59号-创粗黑"/>
              </a:rPr>
              <a:t>03</a:t>
            </a:r>
            <a:endParaRPr/>
          </a:p>
        </p:txBody>
      </p:sp>
      <p:pic>
        <p:nvPicPr>
          <p:cNvPr id="5" name="图片 14"/>
          <p:cNvPicPr>
            <a:picLocks noChangeAspect="1"/>
          </p:cNvPicPr>
          <p:nvPr/>
        </p:nvPicPr>
        <p:blipFill>
          <a:blip r:embed="rId4"/>
          <a:stretch>
            <a:fillRect/>
          </a:stretch>
        </p:blipFill>
        <p:spPr>
          <a:xfrm>
            <a:off x="240697" y="1186185"/>
            <a:ext cx="3693567" cy="3687264"/>
          </a:xfrm>
          <a:prstGeom prst="rect">
            <a:avLst/>
          </a:prstGeom>
        </p:spPr>
      </p:pic>
      <p:sp>
        <p:nvSpPr>
          <p:cNvPr id="6" name="矩形: 圆角 31"/>
          <p:cNvSpPr/>
          <p:nvPr/>
        </p:nvSpPr>
        <p:spPr>
          <a:xfrm>
            <a:off x="4722976" y="2033040"/>
            <a:ext cx="3559239" cy="1993554"/>
          </a:xfrm>
          <a:prstGeom prst="roundRect">
            <a:avLst/>
          </a:prstGeom>
          <a:noFill/>
          <a:ln w="47625">
            <a:solidFill>
              <a:srgbClr val="DE8A97">
                <a:alpha val="7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anim calcmode="lin" valueType="num">
                                      <p:cBhvr>
                                        <p:cTn id="19" dur="500" fill="hold"/>
                                        <p:tgtEl>
                                          <p:spTgt spid="4"/>
                                        </p:tgtEl>
                                        <p:attrNameLst>
                                          <p:attrName>ppt_x</p:attrName>
                                        </p:attrNameLst>
                                      </p:cBhvr>
                                      <p:tavLst>
                                        <p:tav tm="0">
                                          <p:val>
                                            <p:strVal val="#ppt_x"/>
                                          </p:val>
                                        </p:tav>
                                        <p:tav tm="100000">
                                          <p:val>
                                            <p:strVal val="#ppt_x"/>
                                          </p:val>
                                        </p:tav>
                                      </p:tavLst>
                                    </p:anim>
                                    <p:anim calcmode="lin" valueType="num">
                                      <p:cBhvr>
                                        <p:cTn id="20" dur="5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anim calcmode="lin" valueType="num">
                                      <p:cBhvr>
                                        <p:cTn id="24" dur="500" fill="hold"/>
                                        <p:tgtEl>
                                          <p:spTgt spid="3"/>
                                        </p:tgtEl>
                                        <p:attrNameLst>
                                          <p:attrName>ppt_x</p:attrName>
                                        </p:attrNameLst>
                                      </p:cBhvr>
                                      <p:tavLst>
                                        <p:tav tm="0">
                                          <p:val>
                                            <p:strVal val="#ppt_x"/>
                                          </p:val>
                                        </p:tav>
                                        <p:tav tm="100000">
                                          <p:val>
                                            <p:strVal val="#ppt_x"/>
                                          </p:val>
                                        </p:tav>
                                      </p:tavLst>
                                    </p:anim>
                                    <p:anim calcmode="lin" valueType="num">
                                      <p:cBhvr>
                                        <p:cTn id="25"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自定义 564">
      <a:dk1>
        <a:sysClr val="windowText" lastClr="000000"/>
      </a:dk1>
      <a:lt1>
        <a:sysClr val="window" lastClr="FFFFFF"/>
      </a:lt1>
      <a:dk2>
        <a:srgbClr val="1F497D"/>
      </a:dk2>
      <a:lt2>
        <a:srgbClr val="EEECE1"/>
      </a:lt2>
      <a:accent1>
        <a:srgbClr val="E17078"/>
      </a:accent1>
      <a:accent2>
        <a:srgbClr val="F2A4B1"/>
      </a:accent2>
      <a:accent3>
        <a:srgbClr val="E17078"/>
      </a:accent3>
      <a:accent4>
        <a:srgbClr val="F2A4B1"/>
      </a:accent4>
      <a:accent5>
        <a:srgbClr val="E17078"/>
      </a:accent5>
      <a:accent6>
        <a:srgbClr val="F2A4B1"/>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Arial"/>
      </a:majorFont>
      <a:minorFont>
        <a:latin typeface="Arial"/>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1316</Words>
  <Application>Microsoft Macintosh PowerPoint</Application>
  <PresentationFormat>Custom</PresentationFormat>
  <Paragraphs>148</Paragraphs>
  <Slides>23</Slides>
  <Notes>16</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等线</vt:lpstr>
      <vt:lpstr>微软雅黑</vt:lpstr>
      <vt:lpstr>PingFang SC</vt:lpstr>
      <vt:lpstr>黑体</vt:lpstr>
      <vt:lpstr>字魂59号-创粗黑</vt:lpstr>
      <vt:lpstr>造字工房芝士少女体</vt:lpstr>
      <vt:lpstr>默认字体</vt:lpstr>
      <vt:lpstr>Arial</vt:lpstr>
      <vt:lpstr>Calibri</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羽 赤</cp:lastModifiedBy>
  <cp:revision>2</cp:revision>
  <dcterms:created xsi:type="dcterms:W3CDTF">2024-12-18T14:07:45Z</dcterms:created>
  <dcterms:modified xsi:type="dcterms:W3CDTF">2024-12-18T06:10:03Z</dcterms:modified>
</cp:coreProperties>
</file>